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omfortaa"/>
      <p:regular r:id="rId42"/>
      <p:bold r:id="rId43"/>
    </p:embeddedFont>
    <p:embeddedFont>
      <p:font typeface="Calibri" panose="020F0502020204030204" pitchFamily="34" charset="0"/>
      <p:regular r:id="rId44"/>
      <p:bold r:id="rId45"/>
      <p:italic r:id="rId46"/>
      <p:boldItalic r:id="rId47"/>
    </p:embeddedFont>
    <p:embeddedFont>
      <p:font typeface="Satisfy" panose="020B0604020202020204" charset="0"/>
      <p:regular r:id="rId48"/>
    </p:embeddedFont>
    <p:embeddedFont>
      <p:font typeface="Covered By Your Grace" panose="020B0604020202020204" charset="0"/>
      <p:regular r:id="rId49"/>
    </p:embeddedFont>
    <p:embeddedFont>
      <p:font typeface="Bungee"/>
      <p:regular r:id="rId50"/>
    </p:embeddedFont>
    <p:embeddedFont>
      <p:font typeface="Shrikhand" panose="020B0604020202020204" charset="0"/>
      <p:regular r:id="rId51"/>
    </p:embeddedFont>
    <p:embeddedFont>
      <p:font typeface="Press Start 2P" panose="020B0604020202020204" charset="0"/>
      <p:regular r:id="rId52"/>
    </p:embeddedFont>
    <p:embeddedFont>
      <p:font typeface="Racing Sans One" panose="020B0604020202020204" charset="0"/>
      <p:regular r:id="rId53"/>
    </p:embeddedFont>
    <p:embeddedFont>
      <p:font typeface="Fredericka the Great" panose="020B0604020202020204" charset="0"/>
      <p:regular r:id="rId54"/>
    </p:embeddedFont>
    <p:embeddedFont>
      <p:font typeface="Abril Fatface" panose="020B0604020202020204" charset="0"/>
      <p:regular r:id="rId55"/>
    </p:embeddedFont>
    <p:embeddedFont>
      <p:font typeface="Raleway" panose="020B0604020202020204" charset="0"/>
      <p:regular r:id="rId56"/>
      <p:bold r:id="rId57"/>
      <p:italic r:id="rId58"/>
      <p:boldItalic r:id="rId59"/>
    </p:embeddedFont>
    <p:embeddedFont>
      <p:font typeface="ABeeZee" panose="020B0604020202020204" charset="0"/>
      <p:regular r:id="rId60"/>
      <p:italic r:id="rId61"/>
    </p:embeddedFont>
    <p:embeddedFont>
      <p:font typeface="Varela" panose="020B0604020202020204" charset="0"/>
      <p:regular r:id="rId62"/>
    </p:embeddedFont>
    <p:embeddedFont>
      <p:font typeface="Montserrat" panose="00000500000000000000" pitchFamily="50"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00B59-454B-489A-B635-AA4E2EFF4DCE}">
  <a:tblStyle styleId="{1A100B59-454B-489A-B635-AA4E2EFF4DC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2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86695975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eplaypaintball.com/sponsorshi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1223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39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9975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Sharon </a:t>
            </a:r>
          </a:p>
        </p:txBody>
      </p:sp>
    </p:spTree>
    <p:extLst>
      <p:ext uri="{BB962C8B-B14F-4D97-AF65-F5344CB8AC3E}">
        <p14:creationId xmlns:p14="http://schemas.microsoft.com/office/powerpoint/2010/main" val="51589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So if our sponsorship request to Hasbro is unsuccessful, we will be  renting the equipment from hired guns and we will choosing this package  </a:t>
            </a:r>
          </a:p>
        </p:txBody>
      </p:sp>
    </p:spTree>
    <p:extLst>
      <p:ext uri="{BB962C8B-B14F-4D97-AF65-F5344CB8AC3E}">
        <p14:creationId xmlns:p14="http://schemas.microsoft.com/office/powerpoint/2010/main" val="2820916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77169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so here’s our primary target audience we were initally told to reach out to millenials aged 17-37 but we decided to narrow it down to 17-27 as this event will suit them better</a:t>
            </a:r>
          </a:p>
        </p:txBody>
      </p:sp>
    </p:spTree>
    <p:extLst>
      <p:ext uri="{BB962C8B-B14F-4D97-AF65-F5344CB8AC3E}">
        <p14:creationId xmlns:p14="http://schemas.microsoft.com/office/powerpoint/2010/main" val="424580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sharon</a:t>
            </a:r>
          </a:p>
        </p:txBody>
      </p:sp>
    </p:spTree>
    <p:extLst>
      <p:ext uri="{BB962C8B-B14F-4D97-AF65-F5344CB8AC3E}">
        <p14:creationId xmlns:p14="http://schemas.microsoft.com/office/powerpoint/2010/main" val="10047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80106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Here are the IMC tools that we will be using. We will be using SM, Direct Marketing and PR </a:t>
            </a:r>
          </a:p>
          <a:p>
            <a:pPr lvl="0">
              <a:spcBef>
                <a:spcPts val="0"/>
              </a:spcBef>
              <a:buNone/>
            </a:pPr>
            <a:endParaRPr/>
          </a:p>
          <a:p>
            <a:pPr lvl="0">
              <a:spcBef>
                <a:spcPts val="0"/>
              </a:spcBef>
              <a:buNone/>
            </a:pPr>
            <a:r>
              <a:rPr lang="en"/>
              <a:t>FREE pass- so they will have a rough sensing on what the clubhouse is like </a:t>
            </a:r>
          </a:p>
        </p:txBody>
      </p:sp>
    </p:spTree>
    <p:extLst>
      <p:ext uri="{BB962C8B-B14F-4D97-AF65-F5344CB8AC3E}">
        <p14:creationId xmlns:p14="http://schemas.microsoft.com/office/powerpoint/2010/main" val="363522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this our media kit. It comes in a form of a drawstring bag and It will be sent out to the social media influencers. It will include our 7 day free pass, a mini nerf gun, htns frontline magazine and a brochure highlighting the facilities of HTNS bukit batok </a:t>
            </a:r>
          </a:p>
        </p:txBody>
      </p:sp>
    </p:spTree>
    <p:extLst>
      <p:ext uri="{BB962C8B-B14F-4D97-AF65-F5344CB8AC3E}">
        <p14:creationId xmlns:p14="http://schemas.microsoft.com/office/powerpoint/2010/main" val="356465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To raise awareness about Home TeamNS’s Bukit Batok club house among millennials aged 17 to 37 and to also increase the number of likes and Followers of HTNS social media pages by 20% through a__ day long event and our social media campaign.</a:t>
            </a:r>
          </a:p>
          <a:p>
            <a:pPr lvl="0">
              <a:spcBef>
                <a:spcPts val="0"/>
              </a:spcBef>
              <a:buNone/>
            </a:pPr>
            <a:endParaRPr/>
          </a:p>
          <a:p>
            <a:pPr lvl="0">
              <a:spcBef>
                <a:spcPts val="0"/>
              </a:spcBef>
              <a:buNone/>
            </a:pPr>
            <a:r>
              <a:rPr lang="en"/>
              <a:t>HTNS IG - 1500</a:t>
            </a:r>
          </a:p>
          <a:p>
            <a:pPr lvl="0">
              <a:spcBef>
                <a:spcPts val="0"/>
              </a:spcBef>
              <a:buNone/>
            </a:pPr>
            <a:r>
              <a:rPr lang="en"/>
              <a:t>HTNS FB - 20k</a:t>
            </a:r>
          </a:p>
          <a:p>
            <a:pPr lvl="0">
              <a:spcBef>
                <a:spcPts val="0"/>
              </a:spcBef>
              <a:buNone/>
            </a:pPr>
            <a:r>
              <a:rPr lang="en"/>
              <a:t> How r we gg 2 start ours </a:t>
            </a:r>
          </a:p>
          <a:p>
            <a:pPr lvl="0">
              <a:spcBef>
                <a:spcPts val="0"/>
              </a:spcBef>
              <a:buNone/>
            </a:pPr>
            <a:endParaRPr/>
          </a:p>
          <a:p>
            <a:pPr lvl="0">
              <a:spcBef>
                <a:spcPts val="0"/>
              </a:spcBef>
              <a:buNone/>
            </a:pPr>
            <a:r>
              <a:rPr lang="en"/>
              <a:t>My stories are all at big idea slide</a:t>
            </a:r>
          </a:p>
          <a:p>
            <a:pPr lvl="0">
              <a:spcBef>
                <a:spcPts val="0"/>
              </a:spcBef>
              <a:buNone/>
            </a:pPr>
            <a:r>
              <a:rPr lang="en"/>
              <a:t>I start of by asying your names, and “im going to get a little technical at the start but bear with me”</a:t>
            </a:r>
          </a:p>
        </p:txBody>
      </p:sp>
    </p:spTree>
    <p:extLst>
      <p:ext uri="{BB962C8B-B14F-4D97-AF65-F5344CB8AC3E}">
        <p14:creationId xmlns:p14="http://schemas.microsoft.com/office/powerpoint/2010/main" val="406915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sharon</a:t>
            </a:r>
          </a:p>
        </p:txBody>
      </p:sp>
    </p:spTree>
    <p:extLst>
      <p:ext uri="{BB962C8B-B14F-4D97-AF65-F5344CB8AC3E}">
        <p14:creationId xmlns:p14="http://schemas.microsoft.com/office/powerpoint/2010/main" val="2177587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heres an exmple of our social media poster, it will provide details of our event and encourage them to sign up for our event.</a:t>
            </a:r>
          </a:p>
          <a:p>
            <a:pPr lvl="0">
              <a:spcBef>
                <a:spcPts val="0"/>
              </a:spcBef>
              <a:buNone/>
            </a:pPr>
            <a:endParaRPr/>
          </a:p>
          <a:p>
            <a:pPr lvl="0">
              <a:spcBef>
                <a:spcPts val="0"/>
              </a:spcBef>
              <a:buNone/>
            </a:pPr>
            <a:r>
              <a:rPr lang="en"/>
              <a:t>Gant Chart </a:t>
            </a:r>
          </a:p>
        </p:txBody>
      </p:sp>
    </p:spTree>
    <p:extLst>
      <p:ext uri="{BB962C8B-B14F-4D97-AF65-F5344CB8AC3E}">
        <p14:creationId xmlns:p14="http://schemas.microsoft.com/office/powerpoint/2010/main" val="1808287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pre-pub : close up shot of them smearing face paint on</a:t>
            </a:r>
          </a:p>
        </p:txBody>
      </p:sp>
    </p:spTree>
    <p:extLst>
      <p:ext uri="{BB962C8B-B14F-4D97-AF65-F5344CB8AC3E}">
        <p14:creationId xmlns:p14="http://schemas.microsoft.com/office/powerpoint/2010/main" val="266288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82307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5609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000"/>
              </a:spcAft>
              <a:buNone/>
            </a:pPr>
            <a:endParaRPr sz="1400">
              <a:solidFill>
                <a:schemeClr val="dk1"/>
              </a:solidFill>
              <a:latin typeface="Varela"/>
              <a:ea typeface="Varela"/>
              <a:cs typeface="Varela"/>
              <a:sym typeface="Varela"/>
            </a:endParaRPr>
          </a:p>
          <a:p>
            <a:pPr lvl="0">
              <a:spcBef>
                <a:spcPts val="0"/>
              </a:spcBef>
              <a:buNone/>
            </a:pPr>
            <a:endParaRPr/>
          </a:p>
        </p:txBody>
      </p:sp>
    </p:spTree>
    <p:extLst>
      <p:ext uri="{BB962C8B-B14F-4D97-AF65-F5344CB8AC3E}">
        <p14:creationId xmlns:p14="http://schemas.microsoft.com/office/powerpoint/2010/main" val="3235079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This will help them to rmb what we said in the prev video and also get people who have not watched the video to watch it. One good way to garner more views for our video and increase engagement.</a:t>
            </a:r>
          </a:p>
        </p:txBody>
      </p:sp>
    </p:spTree>
    <p:extLst>
      <p:ext uri="{BB962C8B-B14F-4D97-AF65-F5344CB8AC3E}">
        <p14:creationId xmlns:p14="http://schemas.microsoft.com/office/powerpoint/2010/main" val="420518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Sharon thses are main hashtags that we’ll be using to reinforce our theme and the nerf battle event.</a:t>
            </a:r>
          </a:p>
        </p:txBody>
      </p:sp>
    </p:spTree>
    <p:extLst>
      <p:ext uri="{BB962C8B-B14F-4D97-AF65-F5344CB8AC3E}">
        <p14:creationId xmlns:p14="http://schemas.microsoft.com/office/powerpoint/2010/main" val="84133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nimi</a:t>
            </a:r>
          </a:p>
          <a:p>
            <a:pPr lvl="0">
              <a:spcBef>
                <a:spcPts val="0"/>
              </a:spcBef>
              <a:buNone/>
            </a:pPr>
            <a:endParaRPr/>
          </a:p>
        </p:txBody>
      </p:sp>
    </p:spTree>
    <p:extLst>
      <p:ext uri="{BB962C8B-B14F-4D97-AF65-F5344CB8AC3E}">
        <p14:creationId xmlns:p14="http://schemas.microsoft.com/office/powerpoint/2010/main" val="4062174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nimi</a:t>
            </a:r>
          </a:p>
          <a:p>
            <a:pPr lvl="0" rtl="0">
              <a:spcBef>
                <a:spcPts val="0"/>
              </a:spcBef>
              <a:buNone/>
            </a:pPr>
            <a:endParaRPr/>
          </a:p>
        </p:txBody>
      </p:sp>
    </p:spTree>
    <p:extLst>
      <p:ext uri="{BB962C8B-B14F-4D97-AF65-F5344CB8AC3E}">
        <p14:creationId xmlns:p14="http://schemas.microsoft.com/office/powerpoint/2010/main" val="191515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spcAft>
                <a:spcPts val="1000"/>
              </a:spcAft>
              <a:buClr>
                <a:schemeClr val="dk1"/>
              </a:buClr>
              <a:buSzPct val="61111"/>
              <a:buFont typeface="Arial"/>
              <a:buNone/>
            </a:pPr>
            <a:r>
              <a:rPr lang="en" sz="1800" b="1">
                <a:solidFill>
                  <a:schemeClr val="dk1"/>
                </a:solidFill>
                <a:latin typeface="Varela"/>
                <a:ea typeface="Varela"/>
                <a:cs typeface="Varela"/>
                <a:sym typeface="Varela"/>
              </a:rPr>
              <a:t>Rationale:</a:t>
            </a:r>
            <a:r>
              <a:rPr lang="en" sz="1800">
                <a:solidFill>
                  <a:schemeClr val="dk1"/>
                </a:solidFill>
                <a:latin typeface="Varela"/>
                <a:ea typeface="Varela"/>
                <a:cs typeface="Varela"/>
                <a:sym typeface="Varela"/>
              </a:rPr>
              <a:t> Since our big idea mimics the real life work that our NSmen go through, it educates the participants by instilling elements of fun through gaming about how tough and challenging the job might be, creating a new sense of appreciation for the NSmen. </a:t>
            </a:r>
          </a:p>
        </p:txBody>
      </p:sp>
    </p:spTree>
    <p:extLst>
      <p:ext uri="{BB962C8B-B14F-4D97-AF65-F5344CB8AC3E}">
        <p14:creationId xmlns:p14="http://schemas.microsoft.com/office/powerpoint/2010/main" val="2037728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nimi</a:t>
            </a:r>
          </a:p>
          <a:p>
            <a:pPr lvl="0" rtl="0">
              <a:spcBef>
                <a:spcPts val="0"/>
              </a:spcBef>
              <a:buNone/>
            </a:pPr>
            <a:endParaRPr/>
          </a:p>
        </p:txBody>
      </p:sp>
    </p:spTree>
    <p:extLst>
      <p:ext uri="{BB962C8B-B14F-4D97-AF65-F5344CB8AC3E}">
        <p14:creationId xmlns:p14="http://schemas.microsoft.com/office/powerpoint/2010/main" val="4239291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10 july - start the posts </a:t>
            </a:r>
          </a:p>
          <a:p>
            <a:pPr lvl="0" rtl="0">
              <a:spcBef>
                <a:spcPts val="0"/>
              </a:spcBef>
              <a:buNone/>
            </a:pPr>
            <a:r>
              <a:rPr lang="en"/>
              <a:t>Last day - 14 aug </a:t>
            </a:r>
          </a:p>
        </p:txBody>
      </p:sp>
    </p:spTree>
    <p:extLst>
      <p:ext uri="{BB962C8B-B14F-4D97-AF65-F5344CB8AC3E}">
        <p14:creationId xmlns:p14="http://schemas.microsoft.com/office/powerpoint/2010/main" val="3045883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telematch</a:t>
            </a:r>
          </a:p>
        </p:txBody>
      </p:sp>
    </p:spTree>
    <p:extLst>
      <p:ext uri="{BB962C8B-B14F-4D97-AF65-F5344CB8AC3E}">
        <p14:creationId xmlns:p14="http://schemas.microsoft.com/office/powerpoint/2010/main" val="948202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UNUM- is an app which will track down our social media progress just like fb analytics but its </a:t>
            </a:r>
          </a:p>
        </p:txBody>
      </p:sp>
    </p:spTree>
    <p:extLst>
      <p:ext uri="{BB962C8B-B14F-4D97-AF65-F5344CB8AC3E}">
        <p14:creationId xmlns:p14="http://schemas.microsoft.com/office/powerpoint/2010/main" val="3684102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6443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06233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http://weplaypaintball.com/sponsorship/</a:t>
            </a:r>
          </a:p>
          <a:p>
            <a:pPr lvl="0" rtl="0">
              <a:spcBef>
                <a:spcPts val="0"/>
              </a:spcBef>
              <a:buNone/>
            </a:pPr>
            <a:endParaRPr/>
          </a:p>
        </p:txBody>
      </p:sp>
    </p:spTree>
    <p:extLst>
      <p:ext uri="{BB962C8B-B14F-4D97-AF65-F5344CB8AC3E}">
        <p14:creationId xmlns:p14="http://schemas.microsoft.com/office/powerpoint/2010/main" val="3697508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
              <a:t>Why need to pay? (For our prize and just in case we go overbudget)</a:t>
            </a:r>
          </a:p>
        </p:txBody>
      </p:sp>
    </p:spTree>
    <p:extLst>
      <p:ext uri="{BB962C8B-B14F-4D97-AF65-F5344CB8AC3E}">
        <p14:creationId xmlns:p14="http://schemas.microsoft.com/office/powerpoint/2010/main" val="3620157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a:t>
            </a:r>
          </a:p>
        </p:txBody>
      </p:sp>
    </p:spTree>
    <p:extLst>
      <p:ext uri="{BB962C8B-B14F-4D97-AF65-F5344CB8AC3E}">
        <p14:creationId xmlns:p14="http://schemas.microsoft.com/office/powerpoint/2010/main" val="401836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Sharon </a:t>
            </a:r>
          </a:p>
        </p:txBody>
      </p:sp>
    </p:spTree>
    <p:extLst>
      <p:ext uri="{BB962C8B-B14F-4D97-AF65-F5344CB8AC3E}">
        <p14:creationId xmlns:p14="http://schemas.microsoft.com/office/powerpoint/2010/main" val="151628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NOTES FOR SYUK:</a:t>
            </a:r>
          </a:p>
          <a:p>
            <a:pPr lvl="0">
              <a:spcBef>
                <a:spcPts val="0"/>
              </a:spcBef>
              <a:buNone/>
            </a:pPr>
            <a:r>
              <a:rPr lang="en"/>
              <a:t>Talk about mall, have this but dont have that. Have this, but dont have that.</a:t>
            </a:r>
          </a:p>
        </p:txBody>
      </p:sp>
    </p:spTree>
    <p:extLst>
      <p:ext uri="{BB962C8B-B14F-4D97-AF65-F5344CB8AC3E}">
        <p14:creationId xmlns:p14="http://schemas.microsoft.com/office/powerpoint/2010/main" val="122982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a:t>Police and thief story (Primary school, shoot guns, dunearn, laser quest, now next level).</a:t>
            </a:r>
          </a:p>
          <a:p>
            <a:pPr lvl="0">
              <a:spcBef>
                <a:spcPts val="0"/>
              </a:spcBef>
              <a:buNone/>
            </a:pPr>
            <a:r>
              <a:rPr lang="en" b="1"/>
              <a:t>Why</a:t>
            </a:r>
            <a:r>
              <a:rPr lang="en"/>
              <a:t>: Relive their past inside NS (shooting range) or (childhood).</a:t>
            </a:r>
          </a:p>
          <a:p>
            <a:pPr lvl="0">
              <a:spcBef>
                <a:spcPts val="0"/>
              </a:spcBef>
              <a:buNone/>
            </a:pPr>
            <a:r>
              <a:rPr lang="en" b="1"/>
              <a:t>What:</a:t>
            </a:r>
            <a:r>
              <a:rPr lang="en"/>
              <a:t> Getting friends together, working as a team, reunite.</a:t>
            </a:r>
          </a:p>
          <a:p>
            <a:pPr lvl="0" rtl="0">
              <a:spcBef>
                <a:spcPts val="0"/>
              </a:spcBef>
              <a:buNone/>
            </a:pPr>
            <a:r>
              <a:rPr lang="en" b="1"/>
              <a:t>How: </a:t>
            </a:r>
          </a:p>
          <a:p>
            <a:pPr lvl="0">
              <a:spcBef>
                <a:spcPts val="0"/>
              </a:spcBef>
              <a:buNone/>
            </a:pPr>
            <a:endParaRPr/>
          </a:p>
        </p:txBody>
      </p:sp>
    </p:spTree>
    <p:extLst>
      <p:ext uri="{BB962C8B-B14F-4D97-AF65-F5344CB8AC3E}">
        <p14:creationId xmlns:p14="http://schemas.microsoft.com/office/powerpoint/2010/main" val="85466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Since its a large scale battle, not every team will have the chance to play.</a:t>
            </a:r>
          </a:p>
          <a:p>
            <a:pPr lvl="0" rtl="0">
              <a:spcBef>
                <a:spcPts val="0"/>
              </a:spcBef>
              <a:buNone/>
            </a:pPr>
            <a:r>
              <a:rPr lang="en"/>
              <a:t>Like any other HomeTeamNS men, they actually have to train first before going into a combat.</a:t>
            </a:r>
          </a:p>
        </p:txBody>
      </p:sp>
    </p:spTree>
    <p:extLst>
      <p:ext uri="{BB962C8B-B14F-4D97-AF65-F5344CB8AC3E}">
        <p14:creationId xmlns:p14="http://schemas.microsoft.com/office/powerpoint/2010/main" val="206159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It will act as a build up to the main event. Teams who win these telematches will stand a higher chance of playing the final battle. Only 5 teams will be able to make it to the main battle.</a:t>
            </a:r>
          </a:p>
        </p:txBody>
      </p:sp>
    </p:spTree>
    <p:extLst>
      <p:ext uri="{BB962C8B-B14F-4D97-AF65-F5344CB8AC3E}">
        <p14:creationId xmlns:p14="http://schemas.microsoft.com/office/powerpoint/2010/main" val="198893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621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7640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1" name="Shape 11"/>
          <p:cNvSpPr txBox="1">
            <a:spLocks noGrp="1"/>
          </p:cNvSpPr>
          <p:nvPr>
            <p:ph type="ctrTitle"/>
          </p:nvPr>
        </p:nvSpPr>
        <p:spPr>
          <a:xfrm>
            <a:off x="457200" y="3363425"/>
            <a:ext cx="3850500" cy="1159800"/>
          </a:xfrm>
          <a:prstGeom prst="rect">
            <a:avLst/>
          </a:prstGeom>
        </p:spPr>
        <p:txBody>
          <a:bodyPr lIns="91425" tIns="91425" rIns="91425" bIns="91425" anchor="b" anchorCtr="0"/>
          <a:lstStyle>
            <a:lvl1pPr lvl="0" rtl="0">
              <a:spcBef>
                <a:spcPts val="0"/>
              </a:spcBef>
              <a:buSzPct val="100000"/>
              <a:defRPr sz="3600"/>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crossed">
    <p:spTree>
      <p:nvGrpSpPr>
        <p:cNvPr id="1" name="Shape 52"/>
        <p:cNvGrpSpPr/>
        <p:nvPr/>
      </p:nvGrpSpPr>
      <p:grpSpPr>
        <a:xfrm>
          <a:off x="0" y="0"/>
          <a:ext cx="0" cy="0"/>
          <a:chOff x="0" y="0"/>
          <a:chExt cx="0" cy="0"/>
        </a:xfrm>
      </p:grpSpPr>
      <p:sp>
        <p:nvSpPr>
          <p:cNvPr id="53" name="Shape 53"/>
          <p:cNvSpPr/>
          <p:nvPr/>
        </p:nvSpPr>
        <p:spPr>
          <a:xfrm flipH="1">
            <a:off x="667309"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54" name="Shape 54"/>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55" name="Shape 55"/>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otally 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58" name="Shape 58"/>
          <p:cNvSpPr/>
          <p:nvPr/>
        </p:nvSpPr>
        <p:spPr>
          <a:xfrm>
            <a:off x="75" y="75"/>
            <a:ext cx="9144000" cy="5143500"/>
          </a:xfrm>
          <a:prstGeom prst="rect">
            <a:avLst/>
          </a:prstGeom>
          <a:solidFill>
            <a:srgbClr val="212539">
              <a:alpha val="64620"/>
            </a:srgbClr>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4" name="Shape 14"/>
          <p:cNvSpPr txBox="1">
            <a:spLocks noGrp="1"/>
          </p:cNvSpPr>
          <p:nvPr>
            <p:ph type="ctrTitle"/>
          </p:nvPr>
        </p:nvSpPr>
        <p:spPr>
          <a:xfrm>
            <a:off x="457200" y="2965525"/>
            <a:ext cx="3374700" cy="1007100"/>
          </a:xfrm>
          <a:prstGeom prst="rect">
            <a:avLst/>
          </a:prstGeom>
        </p:spPr>
        <p:txBody>
          <a:bodyPr lIns="91425" tIns="91425" rIns="91425" bIns="91425" anchor="b"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sp>
        <p:nvSpPr>
          <p:cNvPr id="15" name="Shape 15"/>
          <p:cNvSpPr txBox="1">
            <a:spLocks noGrp="1"/>
          </p:cNvSpPr>
          <p:nvPr>
            <p:ph type="subTitle" idx="1"/>
          </p:nvPr>
        </p:nvSpPr>
        <p:spPr>
          <a:xfrm>
            <a:off x="457200" y="4056927"/>
            <a:ext cx="3374700" cy="681600"/>
          </a:xfrm>
          <a:prstGeom prst="rect">
            <a:avLst/>
          </a:prstGeom>
        </p:spPr>
        <p:txBody>
          <a:bodyPr lIns="91425" tIns="91425" rIns="91425" bIns="91425" anchor="t" anchorCtr="0"/>
          <a:lstStyle>
            <a:lvl1pPr lvl="0" rtl="0">
              <a:spcBef>
                <a:spcPts val="0"/>
              </a:spcBef>
              <a:buSzPct val="100000"/>
              <a:buFont typeface="Raleway"/>
              <a:buNone/>
              <a:defRPr sz="1100" b="1">
                <a:latin typeface="Raleway"/>
                <a:ea typeface="Raleway"/>
                <a:cs typeface="Raleway"/>
                <a:sym typeface="Raleway"/>
              </a:defRPr>
            </a:lvl1pPr>
            <a:lvl2pPr lvl="1" rtl="0">
              <a:spcBef>
                <a:spcPts val="0"/>
              </a:spcBef>
              <a:buSzPct val="100000"/>
              <a:buFont typeface="Raleway"/>
              <a:buNone/>
              <a:defRPr sz="1100" b="1">
                <a:latin typeface="Raleway"/>
                <a:ea typeface="Raleway"/>
                <a:cs typeface="Raleway"/>
                <a:sym typeface="Raleway"/>
              </a:defRPr>
            </a:lvl2pPr>
            <a:lvl3pPr lvl="2" rtl="0">
              <a:spcBef>
                <a:spcPts val="0"/>
              </a:spcBef>
              <a:buSzPct val="100000"/>
              <a:buFont typeface="Raleway"/>
              <a:buNone/>
              <a:defRPr sz="1100" b="1">
                <a:latin typeface="Raleway"/>
                <a:ea typeface="Raleway"/>
                <a:cs typeface="Raleway"/>
                <a:sym typeface="Raleway"/>
              </a:defRPr>
            </a:lvl3pPr>
            <a:lvl4pPr lvl="3" rtl="0">
              <a:spcBef>
                <a:spcPts val="0"/>
              </a:spcBef>
              <a:buSzPct val="100000"/>
              <a:buFont typeface="Raleway"/>
              <a:buNone/>
              <a:defRPr sz="1100" b="1">
                <a:latin typeface="Raleway"/>
                <a:ea typeface="Raleway"/>
                <a:cs typeface="Raleway"/>
                <a:sym typeface="Raleway"/>
              </a:defRPr>
            </a:lvl4pPr>
            <a:lvl5pPr lvl="4" rtl="0">
              <a:spcBef>
                <a:spcPts val="0"/>
              </a:spcBef>
              <a:buSzPct val="100000"/>
              <a:buFont typeface="Raleway"/>
              <a:buNone/>
              <a:defRPr sz="1100" b="1">
                <a:latin typeface="Raleway"/>
                <a:ea typeface="Raleway"/>
                <a:cs typeface="Raleway"/>
                <a:sym typeface="Raleway"/>
              </a:defRPr>
            </a:lvl5pPr>
            <a:lvl6pPr lvl="5" rtl="0">
              <a:spcBef>
                <a:spcPts val="0"/>
              </a:spcBef>
              <a:buSzPct val="100000"/>
              <a:buFont typeface="Raleway"/>
              <a:buNone/>
              <a:defRPr sz="1100" b="1">
                <a:latin typeface="Raleway"/>
                <a:ea typeface="Raleway"/>
                <a:cs typeface="Raleway"/>
                <a:sym typeface="Raleway"/>
              </a:defRPr>
            </a:lvl6pPr>
            <a:lvl7pPr lvl="6" rtl="0">
              <a:spcBef>
                <a:spcPts val="0"/>
              </a:spcBef>
              <a:buSzPct val="100000"/>
              <a:buFont typeface="Raleway"/>
              <a:buNone/>
              <a:defRPr sz="1100" b="1">
                <a:latin typeface="Raleway"/>
                <a:ea typeface="Raleway"/>
                <a:cs typeface="Raleway"/>
                <a:sym typeface="Raleway"/>
              </a:defRPr>
            </a:lvl7pPr>
            <a:lvl8pPr lvl="7" rtl="0">
              <a:spcBef>
                <a:spcPts val="0"/>
              </a:spcBef>
              <a:buSzPct val="100000"/>
              <a:buFont typeface="Raleway"/>
              <a:buNone/>
              <a:defRPr sz="1100" b="1">
                <a:latin typeface="Raleway"/>
                <a:ea typeface="Raleway"/>
                <a:cs typeface="Raleway"/>
                <a:sym typeface="Raleway"/>
              </a:defRPr>
            </a:lvl8pPr>
            <a:lvl9pPr lvl="8" rtl="0">
              <a:spcBef>
                <a:spcPts val="0"/>
              </a:spcBef>
              <a:buSzPct val="100000"/>
              <a:buFont typeface="Raleway"/>
              <a:buNone/>
              <a:defRPr sz="1100" b="1">
                <a:latin typeface="Raleway"/>
                <a:ea typeface="Raleway"/>
                <a:cs typeface="Raleway"/>
                <a:sym typeface="Raleway"/>
              </a:defRPr>
            </a:lvl9pPr>
          </a:lstStyle>
          <a:p>
            <a:endParaRPr/>
          </a:p>
        </p:txBody>
      </p:sp>
      <p:sp>
        <p:nvSpPr>
          <p:cNvPr id="16" name="Shape 1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7"/>
        <p:cNvGrpSpPr/>
        <p:nvPr/>
      </p:nvGrpSpPr>
      <p:grpSpPr>
        <a:xfrm>
          <a:off x="0" y="0"/>
          <a:ext cx="0" cy="0"/>
          <a:chOff x="0" y="0"/>
          <a:chExt cx="0" cy="0"/>
        </a:xfrm>
      </p:grpSpPr>
      <p:sp>
        <p:nvSpPr>
          <p:cNvPr id="18" name="Shape 18"/>
          <p:cNvSpPr/>
          <p:nvPr/>
        </p:nvSpPr>
        <p:spPr>
          <a:xfrm flipH="1">
            <a:off x="667309"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19" name="Shape 1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0" name="Shape 20"/>
          <p:cNvSpPr txBox="1">
            <a:spLocks noGrp="1"/>
          </p:cNvSpPr>
          <p:nvPr>
            <p:ph type="body" idx="1"/>
          </p:nvPr>
        </p:nvSpPr>
        <p:spPr>
          <a:xfrm>
            <a:off x="2576800" y="832475"/>
            <a:ext cx="3990600" cy="3841200"/>
          </a:xfrm>
          <a:prstGeom prst="rect">
            <a:avLst/>
          </a:prstGeom>
        </p:spPr>
        <p:txBody>
          <a:bodyPr lIns="91425" tIns="91425" rIns="91425" bIns="91425" anchor="ctr" anchorCtr="0"/>
          <a:lstStyle>
            <a:lvl1pPr lvl="0" algn="ctr" rtl="0">
              <a:spcBef>
                <a:spcPts val="0"/>
              </a:spcBef>
              <a:buSzPct val="100000"/>
              <a:defRPr sz="2400"/>
            </a:lvl1pPr>
            <a:lvl2pPr lvl="1" algn="ctr" rtl="0">
              <a:spcBef>
                <a:spcPts val="0"/>
              </a:spcBef>
              <a:buSzPct val="100000"/>
              <a:defRPr sz="2400"/>
            </a:lvl2pPr>
            <a:lvl3pPr lvl="2" algn="ctr" rtl="0">
              <a:spcBef>
                <a:spcPts val="0"/>
              </a:spcBef>
              <a:buSzPct val="100000"/>
              <a:defRPr sz="2400"/>
            </a:lvl3pPr>
            <a:lvl4pPr lvl="3" algn="ctr" rtl="0">
              <a:spcBef>
                <a:spcPts val="0"/>
              </a:spcBef>
              <a:buSzPct val="100000"/>
              <a:defRPr sz="2400"/>
            </a:lvl4pPr>
            <a:lvl5pPr lvl="4" algn="ctr" rtl="0">
              <a:spcBef>
                <a:spcPts val="0"/>
              </a:spcBef>
              <a:buSzPct val="100000"/>
              <a:defRPr sz="2400"/>
            </a:lvl5pPr>
            <a:lvl6pPr lvl="5" algn="ctr" rtl="0">
              <a:spcBef>
                <a:spcPts val="0"/>
              </a:spcBef>
              <a:buSzPct val="100000"/>
              <a:defRPr sz="2400"/>
            </a:lvl6pPr>
            <a:lvl7pPr lvl="6" algn="ctr" rtl="0">
              <a:spcBef>
                <a:spcPts val="0"/>
              </a:spcBef>
              <a:buSzPct val="100000"/>
              <a:defRPr sz="2400"/>
            </a:lvl7pPr>
            <a:lvl8pPr lvl="7" algn="ctr" rtl="0">
              <a:spcBef>
                <a:spcPts val="0"/>
              </a:spcBef>
              <a:buSzPct val="100000"/>
              <a:defRPr sz="2400"/>
            </a:lvl8pPr>
            <a:lvl9pPr lvl="8" algn="ctr" rtl="0">
              <a:spcBef>
                <a:spcPts val="0"/>
              </a:spcBef>
              <a:buSzPct val="100000"/>
              <a:defRPr sz="2400"/>
            </a:lvl9pPr>
          </a:lstStyle>
          <a:p>
            <a:endParaRPr/>
          </a:p>
        </p:txBody>
      </p:sp>
      <p:sp>
        <p:nvSpPr>
          <p:cNvPr id="21" name="Shape 21"/>
          <p:cNvSpPr txBox="1"/>
          <p:nvPr/>
        </p:nvSpPr>
        <p:spPr>
          <a:xfrm>
            <a:off x="3593400" y="-6599"/>
            <a:ext cx="1957200" cy="1011000"/>
          </a:xfrm>
          <a:prstGeom prst="rect">
            <a:avLst/>
          </a:prstGeom>
          <a:noFill/>
          <a:ln>
            <a:noFill/>
          </a:ln>
        </p:spPr>
        <p:txBody>
          <a:bodyPr lIns="91425" tIns="91425" rIns="91425" bIns="91425" anchor="t" anchorCtr="0">
            <a:noAutofit/>
          </a:bodyPr>
          <a:lstStyle/>
          <a:p>
            <a:pPr lvl="0" algn="ctr" rtl="0">
              <a:spcBef>
                <a:spcPts val="0"/>
              </a:spcBef>
              <a:buNone/>
            </a:pPr>
            <a:r>
              <a:rPr lang="en" sz="7200">
                <a:solidFill>
                  <a:srgbClr val="FFFFFF"/>
                </a:solidFill>
                <a:latin typeface="Twentieth Century"/>
                <a:ea typeface="Twentieth Century"/>
                <a:cs typeface="Twentieth Century"/>
                <a:sym typeface="Twentieth Century"/>
              </a:rPr>
              <a:t>“</a:t>
            </a:r>
          </a:p>
        </p:txBody>
      </p:sp>
      <p:sp>
        <p:nvSpPr>
          <p:cNvPr id="22" name="Shape 22"/>
          <p:cNvSpPr txBox="1">
            <a:spLocks noGrp="1"/>
          </p:cNvSpPr>
          <p:nvPr>
            <p:ph type="sldNum" idx="12"/>
          </p:nvPr>
        </p:nvSpPr>
        <p:spPr>
          <a:xfrm>
            <a:off x="4297650" y="4673650"/>
            <a:ext cx="548700" cy="245100"/>
          </a:xfrm>
          <a:prstGeom prst="rect">
            <a:avLst/>
          </a:prstGeom>
        </p:spPr>
        <p:txBody>
          <a:bodyPr lIns="91425" tIns="91425" rIns="91425" bIns="91425" anchor="ctr" anchorCtr="0">
            <a:noAutofit/>
          </a:bodyPr>
          <a:lstStyle/>
          <a:p>
            <a:pPr lvl="0" algn="ctr"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3"/>
        <p:cNvGrpSpPr/>
        <p:nvPr/>
      </p:nvGrpSpPr>
      <p:grpSpPr>
        <a:xfrm>
          <a:off x="0" y="0"/>
          <a:ext cx="0" cy="0"/>
          <a:chOff x="0" y="0"/>
          <a:chExt cx="0" cy="0"/>
        </a:xfrm>
      </p:grpSpPr>
      <p:sp>
        <p:nvSpPr>
          <p:cNvPr id="24" name="Shape 24"/>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5" name="Shape 25"/>
          <p:cNvSpPr txBox="1">
            <a:spLocks noGrp="1"/>
          </p:cNvSpPr>
          <p:nvPr>
            <p:ph type="title"/>
          </p:nvPr>
        </p:nvSpPr>
        <p:spPr>
          <a:xfrm>
            <a:off x="457200" y="984875"/>
            <a:ext cx="2383800" cy="6297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457200" y="1715122"/>
            <a:ext cx="4762200" cy="2736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8"/>
        <p:cNvGrpSpPr/>
        <p:nvPr/>
      </p:nvGrpSpPr>
      <p:grpSpPr>
        <a:xfrm>
          <a:off x="0" y="0"/>
          <a:ext cx="0" cy="0"/>
          <a:chOff x="0" y="0"/>
          <a:chExt cx="0" cy="0"/>
        </a:xfrm>
      </p:grpSpPr>
      <p:sp>
        <p:nvSpPr>
          <p:cNvPr id="29" name="Shape 2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0" name="Shape 30"/>
          <p:cNvSpPr txBox="1">
            <a:spLocks noGrp="1"/>
          </p:cNvSpPr>
          <p:nvPr>
            <p:ph type="title"/>
          </p:nvPr>
        </p:nvSpPr>
        <p:spPr>
          <a:xfrm>
            <a:off x="457200" y="984875"/>
            <a:ext cx="2383800" cy="6297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body" idx="1"/>
          </p:nvPr>
        </p:nvSpPr>
        <p:spPr>
          <a:xfrm>
            <a:off x="457200" y="1711200"/>
            <a:ext cx="2276400" cy="27486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2" name="Shape 32"/>
          <p:cNvSpPr txBox="1">
            <a:spLocks noGrp="1"/>
          </p:cNvSpPr>
          <p:nvPr>
            <p:ph type="body" idx="2"/>
          </p:nvPr>
        </p:nvSpPr>
        <p:spPr>
          <a:xfrm>
            <a:off x="2870547" y="1711200"/>
            <a:ext cx="2276399" cy="27486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3" name="Shape 3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4"/>
        <p:cNvGrpSpPr/>
        <p:nvPr/>
      </p:nvGrpSpPr>
      <p:grpSpPr>
        <a:xfrm>
          <a:off x="0" y="0"/>
          <a:ext cx="0" cy="0"/>
          <a:chOff x="0" y="0"/>
          <a:chExt cx="0" cy="0"/>
        </a:xfrm>
      </p:grpSpPr>
      <p:sp>
        <p:nvSpPr>
          <p:cNvPr id="35" name="Shape 35"/>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6" name="Shape 36"/>
          <p:cNvSpPr txBox="1">
            <a:spLocks noGrp="1"/>
          </p:cNvSpPr>
          <p:nvPr>
            <p:ph type="title"/>
          </p:nvPr>
        </p:nvSpPr>
        <p:spPr>
          <a:xfrm>
            <a:off x="457200" y="984875"/>
            <a:ext cx="2383800" cy="6297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7" name="Shape 37"/>
          <p:cNvSpPr txBox="1">
            <a:spLocks noGrp="1"/>
          </p:cNvSpPr>
          <p:nvPr>
            <p:ph type="body" idx="1"/>
          </p:nvPr>
        </p:nvSpPr>
        <p:spPr>
          <a:xfrm>
            <a:off x="457200" y="1711200"/>
            <a:ext cx="1507200" cy="2748600"/>
          </a:xfrm>
          <a:prstGeom prst="rect">
            <a:avLst/>
          </a:prstGeom>
        </p:spPr>
        <p:txBody>
          <a:bodyPr lIns="91425" tIns="91425" rIns="91425" bIns="91425" anchor="t" anchorCtr="0"/>
          <a:lstStyle>
            <a:lvl1pPr lvl="0" rtl="0">
              <a:spcBef>
                <a:spcPts val="0"/>
              </a:spcBef>
              <a:buSzPct val="100000"/>
              <a:defRPr sz="1000"/>
            </a:lvl1pPr>
            <a:lvl2pPr lvl="1" rtl="0">
              <a:spcBef>
                <a:spcPts val="0"/>
              </a:spcBef>
              <a:buSzPct val="100000"/>
              <a:defRPr sz="1000"/>
            </a:lvl2pPr>
            <a:lvl3pPr lvl="2" rtl="0">
              <a:spcBef>
                <a:spcPts val="0"/>
              </a:spcBef>
              <a:buSzPct val="100000"/>
              <a:defRPr sz="1000"/>
            </a:lvl3pPr>
            <a:lvl4pPr lvl="3" rtl="0">
              <a:spcBef>
                <a:spcPts val="0"/>
              </a:spcBef>
              <a:buSzPct val="100000"/>
              <a:defRPr sz="1000"/>
            </a:lvl4pPr>
            <a:lvl5pPr lvl="4" rtl="0">
              <a:spcBef>
                <a:spcPts val="0"/>
              </a:spcBef>
              <a:buSzPct val="100000"/>
              <a:defRPr sz="1000"/>
            </a:lvl5pPr>
            <a:lvl6pPr lvl="5" rtl="0">
              <a:spcBef>
                <a:spcPts val="0"/>
              </a:spcBef>
              <a:buSzPct val="100000"/>
              <a:defRPr sz="1000"/>
            </a:lvl6pPr>
            <a:lvl7pPr lvl="6" rtl="0">
              <a:spcBef>
                <a:spcPts val="0"/>
              </a:spcBef>
              <a:buSzPct val="100000"/>
              <a:defRPr sz="1000"/>
            </a:lvl7pPr>
            <a:lvl8pPr lvl="7" rtl="0">
              <a:spcBef>
                <a:spcPts val="0"/>
              </a:spcBef>
              <a:buSzPct val="100000"/>
              <a:defRPr sz="1000"/>
            </a:lvl8pPr>
            <a:lvl9pPr lvl="8" rtl="0">
              <a:spcBef>
                <a:spcPts val="0"/>
              </a:spcBef>
              <a:buSzPct val="100000"/>
              <a:defRPr sz="1000"/>
            </a:lvl9pPr>
          </a:lstStyle>
          <a:p>
            <a:endParaRPr/>
          </a:p>
        </p:txBody>
      </p:sp>
      <p:sp>
        <p:nvSpPr>
          <p:cNvPr id="38" name="Shape 38"/>
          <p:cNvSpPr txBox="1">
            <a:spLocks noGrp="1"/>
          </p:cNvSpPr>
          <p:nvPr>
            <p:ph type="body" idx="2"/>
          </p:nvPr>
        </p:nvSpPr>
        <p:spPr>
          <a:xfrm>
            <a:off x="2041748" y="1711200"/>
            <a:ext cx="1507200" cy="2748600"/>
          </a:xfrm>
          <a:prstGeom prst="rect">
            <a:avLst/>
          </a:prstGeom>
        </p:spPr>
        <p:txBody>
          <a:bodyPr lIns="91425" tIns="91425" rIns="91425" bIns="91425" anchor="t" anchorCtr="0"/>
          <a:lstStyle>
            <a:lvl1pPr lvl="0" rtl="0">
              <a:spcBef>
                <a:spcPts val="0"/>
              </a:spcBef>
              <a:buSzPct val="100000"/>
              <a:defRPr sz="1000"/>
            </a:lvl1pPr>
            <a:lvl2pPr lvl="1" rtl="0">
              <a:spcBef>
                <a:spcPts val="0"/>
              </a:spcBef>
              <a:buSzPct val="100000"/>
              <a:defRPr sz="1000"/>
            </a:lvl2pPr>
            <a:lvl3pPr lvl="2" rtl="0">
              <a:spcBef>
                <a:spcPts val="0"/>
              </a:spcBef>
              <a:buSzPct val="100000"/>
              <a:defRPr sz="1000"/>
            </a:lvl3pPr>
            <a:lvl4pPr lvl="3" rtl="0">
              <a:spcBef>
                <a:spcPts val="0"/>
              </a:spcBef>
              <a:buSzPct val="100000"/>
              <a:defRPr sz="1000"/>
            </a:lvl4pPr>
            <a:lvl5pPr lvl="4" rtl="0">
              <a:spcBef>
                <a:spcPts val="0"/>
              </a:spcBef>
              <a:buSzPct val="100000"/>
              <a:defRPr sz="1000"/>
            </a:lvl5pPr>
            <a:lvl6pPr lvl="5" rtl="0">
              <a:spcBef>
                <a:spcPts val="0"/>
              </a:spcBef>
              <a:buSzPct val="100000"/>
              <a:defRPr sz="1000"/>
            </a:lvl6pPr>
            <a:lvl7pPr lvl="6" rtl="0">
              <a:spcBef>
                <a:spcPts val="0"/>
              </a:spcBef>
              <a:buSzPct val="100000"/>
              <a:defRPr sz="1000"/>
            </a:lvl7pPr>
            <a:lvl8pPr lvl="7" rtl="0">
              <a:spcBef>
                <a:spcPts val="0"/>
              </a:spcBef>
              <a:buSzPct val="100000"/>
              <a:defRPr sz="1000"/>
            </a:lvl8pPr>
            <a:lvl9pPr lvl="8" rtl="0">
              <a:spcBef>
                <a:spcPts val="0"/>
              </a:spcBef>
              <a:buSzPct val="100000"/>
              <a:defRPr sz="1000"/>
            </a:lvl9pPr>
          </a:lstStyle>
          <a:p>
            <a:endParaRPr/>
          </a:p>
        </p:txBody>
      </p:sp>
      <p:sp>
        <p:nvSpPr>
          <p:cNvPr id="39" name="Shape 39"/>
          <p:cNvSpPr txBox="1">
            <a:spLocks noGrp="1"/>
          </p:cNvSpPr>
          <p:nvPr>
            <p:ph type="body" idx="3"/>
          </p:nvPr>
        </p:nvSpPr>
        <p:spPr>
          <a:xfrm>
            <a:off x="3626297" y="1711200"/>
            <a:ext cx="1507200" cy="2748600"/>
          </a:xfrm>
          <a:prstGeom prst="rect">
            <a:avLst/>
          </a:prstGeom>
        </p:spPr>
        <p:txBody>
          <a:bodyPr lIns="91425" tIns="91425" rIns="91425" bIns="91425" anchor="t" anchorCtr="0"/>
          <a:lstStyle>
            <a:lvl1pPr lvl="0" rtl="0">
              <a:spcBef>
                <a:spcPts val="0"/>
              </a:spcBef>
              <a:buSzPct val="100000"/>
              <a:defRPr sz="1000"/>
            </a:lvl1pPr>
            <a:lvl2pPr lvl="1" rtl="0">
              <a:spcBef>
                <a:spcPts val="0"/>
              </a:spcBef>
              <a:buSzPct val="100000"/>
              <a:defRPr sz="1000"/>
            </a:lvl2pPr>
            <a:lvl3pPr lvl="2" rtl="0">
              <a:spcBef>
                <a:spcPts val="0"/>
              </a:spcBef>
              <a:buSzPct val="100000"/>
              <a:defRPr sz="1000"/>
            </a:lvl3pPr>
            <a:lvl4pPr lvl="3" rtl="0">
              <a:spcBef>
                <a:spcPts val="0"/>
              </a:spcBef>
              <a:buSzPct val="100000"/>
              <a:defRPr sz="1000"/>
            </a:lvl4pPr>
            <a:lvl5pPr lvl="4" rtl="0">
              <a:spcBef>
                <a:spcPts val="0"/>
              </a:spcBef>
              <a:buSzPct val="100000"/>
              <a:defRPr sz="1000"/>
            </a:lvl5pPr>
            <a:lvl6pPr lvl="5" rtl="0">
              <a:spcBef>
                <a:spcPts val="0"/>
              </a:spcBef>
              <a:buSzPct val="100000"/>
              <a:defRPr sz="1000"/>
            </a:lvl6pPr>
            <a:lvl7pPr lvl="6" rtl="0">
              <a:spcBef>
                <a:spcPts val="0"/>
              </a:spcBef>
              <a:buSzPct val="100000"/>
              <a:defRPr sz="1000"/>
            </a:lvl7pPr>
            <a:lvl8pPr lvl="7" rtl="0">
              <a:spcBef>
                <a:spcPts val="0"/>
              </a:spcBef>
              <a:buSzPct val="100000"/>
              <a:defRPr sz="1000"/>
            </a:lvl8pPr>
            <a:lvl9pPr lvl="8" rtl="0">
              <a:spcBef>
                <a:spcPts val="0"/>
              </a:spcBef>
              <a:buSzPct val="100000"/>
              <a:defRPr sz="1000"/>
            </a:lvl9pPr>
          </a:lstStyle>
          <a:p>
            <a:endParaRPr/>
          </a:p>
        </p:txBody>
      </p:sp>
      <p:sp>
        <p:nvSpPr>
          <p:cNvPr id="40" name="Shape 40"/>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
        <p:cNvGrpSpPr/>
        <p:nvPr/>
      </p:nvGrpSpPr>
      <p:grpSpPr>
        <a:xfrm>
          <a:off x="0" y="0"/>
          <a:ext cx="0" cy="0"/>
          <a:chOff x="0" y="0"/>
          <a:chExt cx="0" cy="0"/>
        </a:xfrm>
      </p:grpSpPr>
      <p:sp>
        <p:nvSpPr>
          <p:cNvPr id="42" name="Shape 42"/>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43" name="Shape 43"/>
          <p:cNvSpPr txBox="1">
            <a:spLocks noGrp="1"/>
          </p:cNvSpPr>
          <p:nvPr>
            <p:ph type="title"/>
          </p:nvPr>
        </p:nvSpPr>
        <p:spPr>
          <a:xfrm>
            <a:off x="457200" y="984875"/>
            <a:ext cx="2383800" cy="6297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47" name="Shape 47"/>
          <p:cNvSpPr txBox="1">
            <a:spLocks noGrp="1"/>
          </p:cNvSpPr>
          <p:nvPr>
            <p:ph type="body" idx="1"/>
          </p:nvPr>
        </p:nvSpPr>
        <p:spPr>
          <a:xfrm>
            <a:off x="457200" y="4253900"/>
            <a:ext cx="6112500" cy="519600"/>
          </a:xfrm>
          <a:prstGeom prst="rect">
            <a:avLst/>
          </a:prstGeom>
        </p:spPr>
        <p:txBody>
          <a:bodyPr lIns="91425" tIns="91425" rIns="91425" bIns="91425" anchor="b" anchorCtr="0"/>
          <a:lstStyle>
            <a:lvl1pPr lvl="0" rtl="0">
              <a:spcBef>
                <a:spcPts val="360"/>
              </a:spcBef>
              <a:buNone/>
              <a:defRPr/>
            </a:lvl1pPr>
          </a:lstStyle>
          <a:p>
            <a:endParaRPr/>
          </a:p>
        </p:txBody>
      </p:sp>
      <p:sp>
        <p:nvSpPr>
          <p:cNvPr id="48" name="Shape 48"/>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51" name="Shape 51"/>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84875"/>
            <a:ext cx="2383800" cy="629700"/>
          </a:xfrm>
          <a:prstGeom prst="rect">
            <a:avLst/>
          </a:prstGeom>
          <a:noFill/>
          <a:ln>
            <a:noFill/>
          </a:ln>
        </p:spPr>
        <p:txBody>
          <a:bodyPr lIns="91425" tIns="91425" rIns="91425" bIns="91425" anchor="b" anchorCtr="0"/>
          <a:lstStyle>
            <a:lvl1pPr lvl="0" rtl="0">
              <a:spcBef>
                <a:spcPts val="0"/>
              </a:spcBef>
              <a:buClr>
                <a:srgbClr val="FFFFFF"/>
              </a:buClr>
              <a:buSzPct val="100000"/>
              <a:buFont typeface="Raleway"/>
              <a:buNone/>
              <a:defRPr sz="1800" b="1">
                <a:solidFill>
                  <a:srgbClr val="FFFFFF"/>
                </a:solidFill>
                <a:latin typeface="Raleway"/>
                <a:ea typeface="Raleway"/>
                <a:cs typeface="Raleway"/>
                <a:sym typeface="Raleway"/>
              </a:defRPr>
            </a:lvl1pPr>
            <a:lvl2pPr lvl="1" rtl="0">
              <a:spcBef>
                <a:spcPts val="0"/>
              </a:spcBef>
              <a:buClr>
                <a:srgbClr val="FFFFFF"/>
              </a:buClr>
              <a:buSzPct val="100000"/>
              <a:buFont typeface="Raleway"/>
              <a:buNone/>
              <a:defRPr sz="1800" b="1">
                <a:solidFill>
                  <a:srgbClr val="FFFFFF"/>
                </a:solidFill>
                <a:latin typeface="Raleway"/>
                <a:ea typeface="Raleway"/>
                <a:cs typeface="Raleway"/>
                <a:sym typeface="Raleway"/>
              </a:defRPr>
            </a:lvl2pPr>
            <a:lvl3pPr lvl="2" rtl="0">
              <a:spcBef>
                <a:spcPts val="0"/>
              </a:spcBef>
              <a:buClr>
                <a:srgbClr val="FFFFFF"/>
              </a:buClr>
              <a:buSzPct val="100000"/>
              <a:buFont typeface="Raleway"/>
              <a:buNone/>
              <a:defRPr sz="1800" b="1">
                <a:solidFill>
                  <a:srgbClr val="FFFFFF"/>
                </a:solidFill>
                <a:latin typeface="Raleway"/>
                <a:ea typeface="Raleway"/>
                <a:cs typeface="Raleway"/>
                <a:sym typeface="Raleway"/>
              </a:defRPr>
            </a:lvl3pPr>
            <a:lvl4pPr lvl="3" rtl="0">
              <a:spcBef>
                <a:spcPts val="0"/>
              </a:spcBef>
              <a:buClr>
                <a:srgbClr val="FFFFFF"/>
              </a:buClr>
              <a:buSzPct val="100000"/>
              <a:buFont typeface="Raleway"/>
              <a:buNone/>
              <a:defRPr sz="1800" b="1">
                <a:solidFill>
                  <a:srgbClr val="FFFFFF"/>
                </a:solidFill>
                <a:latin typeface="Raleway"/>
                <a:ea typeface="Raleway"/>
                <a:cs typeface="Raleway"/>
                <a:sym typeface="Raleway"/>
              </a:defRPr>
            </a:lvl4pPr>
            <a:lvl5pPr lvl="4" rtl="0">
              <a:spcBef>
                <a:spcPts val="0"/>
              </a:spcBef>
              <a:buClr>
                <a:srgbClr val="FFFFFF"/>
              </a:buClr>
              <a:buSzPct val="100000"/>
              <a:buFont typeface="Raleway"/>
              <a:buNone/>
              <a:defRPr sz="1800" b="1">
                <a:solidFill>
                  <a:srgbClr val="FFFFFF"/>
                </a:solidFill>
                <a:latin typeface="Raleway"/>
                <a:ea typeface="Raleway"/>
                <a:cs typeface="Raleway"/>
                <a:sym typeface="Raleway"/>
              </a:defRPr>
            </a:lvl5pPr>
            <a:lvl6pPr lvl="5" rtl="0">
              <a:spcBef>
                <a:spcPts val="0"/>
              </a:spcBef>
              <a:buClr>
                <a:srgbClr val="FFFFFF"/>
              </a:buClr>
              <a:buSzPct val="100000"/>
              <a:buFont typeface="Raleway"/>
              <a:buNone/>
              <a:defRPr sz="1800" b="1">
                <a:solidFill>
                  <a:srgbClr val="FFFFFF"/>
                </a:solidFill>
                <a:latin typeface="Raleway"/>
                <a:ea typeface="Raleway"/>
                <a:cs typeface="Raleway"/>
                <a:sym typeface="Raleway"/>
              </a:defRPr>
            </a:lvl6pPr>
            <a:lvl7pPr lvl="6" rtl="0">
              <a:spcBef>
                <a:spcPts val="0"/>
              </a:spcBef>
              <a:buClr>
                <a:srgbClr val="FFFFFF"/>
              </a:buClr>
              <a:buSzPct val="100000"/>
              <a:buFont typeface="Raleway"/>
              <a:buNone/>
              <a:defRPr sz="1800" b="1">
                <a:solidFill>
                  <a:srgbClr val="FFFFFF"/>
                </a:solidFill>
                <a:latin typeface="Raleway"/>
                <a:ea typeface="Raleway"/>
                <a:cs typeface="Raleway"/>
                <a:sym typeface="Raleway"/>
              </a:defRPr>
            </a:lvl7pPr>
            <a:lvl8pPr lvl="7" rtl="0">
              <a:spcBef>
                <a:spcPts val="0"/>
              </a:spcBef>
              <a:buClr>
                <a:srgbClr val="FFFFFF"/>
              </a:buClr>
              <a:buSzPct val="100000"/>
              <a:buFont typeface="Raleway"/>
              <a:buNone/>
              <a:defRPr sz="1800" b="1">
                <a:solidFill>
                  <a:srgbClr val="FFFFFF"/>
                </a:solidFill>
                <a:latin typeface="Raleway"/>
                <a:ea typeface="Raleway"/>
                <a:cs typeface="Raleway"/>
                <a:sym typeface="Raleway"/>
              </a:defRPr>
            </a:lvl8pPr>
            <a:lvl9pPr lvl="8" rtl="0">
              <a:spcBef>
                <a:spcPts val="0"/>
              </a:spcBef>
              <a:buClr>
                <a:srgbClr val="FFFFFF"/>
              </a:buClr>
              <a:buSzPct val="100000"/>
              <a:buFont typeface="Raleway"/>
              <a:buNone/>
              <a:defRPr sz="1800" b="1">
                <a:solidFill>
                  <a:srgbClr val="FFFFFF"/>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457200" y="1715122"/>
            <a:ext cx="4762200" cy="2736600"/>
          </a:xfrm>
          <a:prstGeom prst="rect">
            <a:avLst/>
          </a:prstGeom>
          <a:noFill/>
          <a:ln>
            <a:noFill/>
          </a:ln>
        </p:spPr>
        <p:txBody>
          <a:bodyPr lIns="91425" tIns="91425" rIns="91425" bIns="91425" anchor="t" anchorCtr="0"/>
          <a:lstStyle>
            <a:lvl1pPr lvl="0"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1pPr>
            <a:lvl2pPr lvl="1"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2pPr>
            <a:lvl3pPr lvl="2"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3pPr>
            <a:lvl4pPr lvl="3"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4pPr>
            <a:lvl5pPr lvl="4"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5pPr>
            <a:lvl6pPr lvl="5"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6pPr>
            <a:lvl7pPr lvl="6"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7pPr>
            <a:lvl8pPr lvl="7"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8pPr>
            <a:lvl9pPr lvl="8" rtl="0">
              <a:lnSpc>
                <a:spcPct val="115000"/>
              </a:lnSpc>
              <a:spcBef>
                <a:spcPts val="0"/>
              </a:spcBef>
              <a:spcAft>
                <a:spcPts val="1000"/>
              </a:spcAft>
              <a:buClr>
                <a:srgbClr val="FFFFFF"/>
              </a:buClr>
              <a:buFont typeface="Varela"/>
              <a:buChar char="╶"/>
              <a:defRPr>
                <a:solidFill>
                  <a:srgbClr val="FFFFFF"/>
                </a:solidFill>
                <a:latin typeface="Varela"/>
                <a:ea typeface="Varela"/>
                <a:cs typeface="Varela"/>
                <a:sym typeface="Varela"/>
              </a:defRPr>
            </a:lvl9pPr>
          </a:lstStyle>
          <a:p>
            <a:endParaRPr/>
          </a:p>
        </p:txBody>
      </p:sp>
      <p:sp>
        <p:nvSpPr>
          <p:cNvPr id="8" name="Shape 8"/>
          <p:cNvSpPr txBox="1">
            <a:spLocks noGrp="1"/>
          </p:cNvSpPr>
          <p:nvPr>
            <p:ph type="sldNum" idx="12"/>
          </p:nvPr>
        </p:nvSpPr>
        <p:spPr>
          <a:xfrm>
            <a:off x="457200" y="4673650"/>
            <a:ext cx="548700" cy="2451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sz="1000" b="1">
                <a:solidFill>
                  <a:srgbClr val="FFFFFF"/>
                </a:solidFill>
                <a:latin typeface="Twentieth Century"/>
                <a:ea typeface="Twentieth Century"/>
                <a:cs typeface="Twentieth Century"/>
                <a:sym typeface="Twentieth Century"/>
              </a:rPr>
              <a:t>‹#›</a:t>
            </a:fld>
            <a:endParaRPr lang="en" sz="1000" b="1">
              <a:solidFill>
                <a:srgbClr val="FFFFFF"/>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13DNQAS-eYA"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
        <p:cNvGrpSpPr/>
        <p:nvPr/>
      </p:nvGrpSpPr>
      <p:grpSpPr>
        <a:xfrm>
          <a:off x="0" y="0"/>
          <a:ext cx="0" cy="0"/>
          <a:chOff x="0" y="0"/>
          <a:chExt cx="0" cy="0"/>
        </a:xfrm>
      </p:grpSpPr>
      <p:pic>
        <p:nvPicPr>
          <p:cNvPr id="63" name="Shape 63" descr="Image result for hometeamns bukit batok"/>
          <p:cNvPicPr preferRelativeResize="0"/>
          <p:nvPr/>
        </p:nvPicPr>
        <p:blipFill rotWithShape="1">
          <a:blip r:embed="rId3">
            <a:alphaModFix/>
          </a:blip>
          <a:srcRect l="17620"/>
          <a:stretch/>
        </p:blipFill>
        <p:spPr>
          <a:xfrm>
            <a:off x="1632424" y="0"/>
            <a:ext cx="7629376" cy="5207275"/>
          </a:xfrm>
          <a:prstGeom prst="rect">
            <a:avLst/>
          </a:prstGeom>
          <a:noFill/>
          <a:ln>
            <a:noFill/>
          </a:ln>
        </p:spPr>
      </p:pic>
      <p:pic>
        <p:nvPicPr>
          <p:cNvPr id="64" name="Shape 64"/>
          <p:cNvPicPr preferRelativeResize="0"/>
          <p:nvPr/>
        </p:nvPicPr>
        <p:blipFill>
          <a:blip r:embed="rId4">
            <a:alphaModFix/>
          </a:blip>
          <a:stretch>
            <a:fillRect/>
          </a:stretch>
        </p:blipFill>
        <p:spPr>
          <a:xfrm rot="-5400000">
            <a:off x="-2098935" y="1113509"/>
            <a:ext cx="4975550" cy="2980274"/>
          </a:xfrm>
          <a:prstGeom prst="rect">
            <a:avLst/>
          </a:prstGeom>
          <a:noFill/>
          <a:ln>
            <a:noFill/>
          </a:ln>
        </p:spPr>
      </p:pic>
      <p:sp>
        <p:nvSpPr>
          <p:cNvPr id="65" name="Shape 65"/>
          <p:cNvSpPr txBox="1">
            <a:spLocks noGrp="1"/>
          </p:cNvSpPr>
          <p:nvPr>
            <p:ph type="ctrTitle" idx="4294967295"/>
          </p:nvPr>
        </p:nvSpPr>
        <p:spPr>
          <a:xfrm rot="-5400000">
            <a:off x="-2008700" y="1922050"/>
            <a:ext cx="7242900" cy="1345800"/>
          </a:xfrm>
          <a:prstGeom prst="rect">
            <a:avLst/>
          </a:prstGeom>
        </p:spPr>
        <p:txBody>
          <a:bodyPr lIns="91425" tIns="91425" rIns="91425" bIns="91425" anchor="b" anchorCtr="0">
            <a:noAutofit/>
          </a:bodyPr>
          <a:lstStyle/>
          <a:p>
            <a:pPr lvl="0" algn="ctr" rtl="0">
              <a:spcBef>
                <a:spcPts val="0"/>
              </a:spcBef>
              <a:buNone/>
            </a:pPr>
            <a:r>
              <a:rPr lang="en" sz="4800">
                <a:latin typeface="Covered By Your Grace"/>
                <a:ea typeface="Covered By Your Grace"/>
                <a:cs typeface="Covered By Your Grace"/>
                <a:sym typeface="Covered By Your Grace"/>
              </a:rPr>
              <a:t>CAMPAIGN PROPOSAL</a:t>
            </a:r>
          </a:p>
          <a:p>
            <a:pPr lvl="0" rtl="0">
              <a:spcBef>
                <a:spcPts val="0"/>
              </a:spcBef>
              <a:buNone/>
            </a:pP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path path="circle">
            <a:fillToRect l="50000" t="50000" r="50000" b="50000"/>
          </a:path>
          <a:tileRect/>
        </a:gradFill>
        <a:effectLst/>
      </p:bgPr>
    </p:bg>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0" y="104725"/>
            <a:ext cx="4897800" cy="629700"/>
          </a:xfrm>
          <a:prstGeom prst="rect">
            <a:avLst/>
          </a:prstGeom>
        </p:spPr>
        <p:txBody>
          <a:bodyPr lIns="91425" tIns="91425" rIns="91425" bIns="91425" anchor="b" anchorCtr="0">
            <a:noAutofit/>
          </a:bodyPr>
          <a:lstStyle/>
          <a:p>
            <a:pPr lvl="0" rtl="0">
              <a:spcBef>
                <a:spcPts val="0"/>
              </a:spcBef>
              <a:buNone/>
            </a:pPr>
            <a:r>
              <a:rPr lang="en" sz="4000" b="0"/>
              <a:t>Why</a:t>
            </a:r>
            <a:r>
              <a:rPr lang="en" sz="4000" b="0">
                <a:latin typeface="Comfortaa"/>
                <a:ea typeface="Comfortaa"/>
                <a:cs typeface="Comfortaa"/>
                <a:sym typeface="Comfortaa"/>
              </a:rPr>
              <a:t> </a:t>
            </a:r>
            <a:r>
              <a:rPr lang="en" sz="4000" b="0">
                <a:latin typeface="Fredericka the Great"/>
                <a:ea typeface="Fredericka the Great"/>
                <a:cs typeface="Fredericka the Great"/>
                <a:sym typeface="Fredericka the Great"/>
              </a:rPr>
              <a:t>HASBRO</a:t>
            </a:r>
            <a:r>
              <a:rPr lang="en" sz="4000" b="0">
                <a:latin typeface="Comfortaa"/>
                <a:ea typeface="Comfortaa"/>
                <a:cs typeface="Comfortaa"/>
                <a:sym typeface="Comfortaa"/>
              </a:rPr>
              <a:t>?</a:t>
            </a:r>
          </a:p>
        </p:txBody>
      </p:sp>
      <p:sp>
        <p:nvSpPr>
          <p:cNvPr id="156" name="Shape 156"/>
          <p:cNvSpPr txBox="1">
            <a:spLocks noGrp="1"/>
          </p:cNvSpPr>
          <p:nvPr>
            <p:ph type="body" idx="1"/>
          </p:nvPr>
        </p:nvSpPr>
        <p:spPr>
          <a:xfrm>
            <a:off x="152525" y="882550"/>
            <a:ext cx="6864600" cy="3888600"/>
          </a:xfrm>
          <a:prstGeom prst="rect">
            <a:avLst/>
          </a:prstGeom>
        </p:spPr>
        <p:txBody>
          <a:bodyPr lIns="91425" tIns="91425" rIns="91425" bIns="91425" anchor="t" anchorCtr="0">
            <a:noAutofit/>
          </a:bodyPr>
          <a:lstStyle/>
          <a:p>
            <a:pPr lvl="0">
              <a:spcBef>
                <a:spcPts val="0"/>
              </a:spcBef>
              <a:buNone/>
            </a:pPr>
            <a:r>
              <a:rPr lang="en" sz="1800">
                <a:latin typeface="Fredericka the Great"/>
                <a:ea typeface="Fredericka the Great"/>
                <a:cs typeface="Fredericka the Great"/>
                <a:sym typeface="Fredericka the Great"/>
              </a:rPr>
              <a:t>*Reputable Name</a:t>
            </a:r>
          </a:p>
          <a:p>
            <a:pPr lvl="0">
              <a:lnSpc>
                <a:spcPct val="100000"/>
              </a:lnSpc>
              <a:spcBef>
                <a:spcPts val="0"/>
              </a:spcBef>
              <a:buClr>
                <a:schemeClr val="dk1"/>
              </a:buClr>
              <a:buSzPct val="78571"/>
              <a:buFont typeface="Arial"/>
              <a:buNone/>
            </a:pPr>
            <a:r>
              <a:rPr lang="en" sz="1400">
                <a:solidFill>
                  <a:schemeClr val="lt1"/>
                </a:solidFill>
                <a:latin typeface="Raleway"/>
                <a:ea typeface="Raleway"/>
                <a:cs typeface="Raleway"/>
                <a:sym typeface="Raleway"/>
              </a:rPr>
              <a:t>HomeTeamNS will gain more recognition from working </a:t>
            </a:r>
          </a:p>
          <a:p>
            <a:pPr lvl="0">
              <a:lnSpc>
                <a:spcPct val="100000"/>
              </a:lnSpc>
              <a:spcBef>
                <a:spcPts val="0"/>
              </a:spcBef>
              <a:buClr>
                <a:schemeClr val="dk1"/>
              </a:buClr>
              <a:buSzPct val="78571"/>
              <a:buFont typeface="Arial"/>
              <a:buNone/>
            </a:pPr>
            <a:r>
              <a:rPr lang="en" sz="1400">
                <a:solidFill>
                  <a:schemeClr val="lt1"/>
                </a:solidFill>
                <a:latin typeface="Raleway"/>
                <a:ea typeface="Raleway"/>
                <a:cs typeface="Raleway"/>
                <a:sym typeface="Raleway"/>
              </a:rPr>
              <a:t>with the third largest toymaker in the world. </a:t>
            </a:r>
            <a:br>
              <a:rPr lang="en" sz="1400">
                <a:solidFill>
                  <a:schemeClr val="lt1"/>
                </a:solidFill>
                <a:latin typeface="Raleway"/>
                <a:ea typeface="Raleway"/>
                <a:cs typeface="Raleway"/>
                <a:sym typeface="Raleway"/>
              </a:rPr>
            </a:br>
            <a:endParaRPr lang="en" sz="1400">
              <a:solidFill>
                <a:schemeClr val="lt1"/>
              </a:solidFill>
              <a:latin typeface="Raleway"/>
              <a:ea typeface="Raleway"/>
              <a:cs typeface="Raleway"/>
              <a:sym typeface="Raleway"/>
            </a:endParaRPr>
          </a:p>
          <a:p>
            <a:pPr lvl="0">
              <a:spcBef>
                <a:spcPts val="0"/>
              </a:spcBef>
              <a:buNone/>
            </a:pPr>
            <a:r>
              <a:rPr lang="en" sz="1800">
                <a:latin typeface="Fredericka the Great"/>
                <a:ea typeface="Fredericka the Great"/>
                <a:cs typeface="Fredericka the Great"/>
                <a:sym typeface="Fredericka the Great"/>
              </a:rPr>
              <a:t>*Huge Following</a:t>
            </a:r>
          </a:p>
          <a:p>
            <a:pPr lvl="0">
              <a:lnSpc>
                <a:spcPct val="100000"/>
              </a:lnSpc>
              <a:spcBef>
                <a:spcPts val="0"/>
              </a:spcBef>
              <a:buNone/>
            </a:pPr>
            <a:r>
              <a:rPr lang="en" sz="1400">
                <a:latin typeface="Raleway"/>
                <a:ea typeface="Raleway"/>
                <a:cs typeface="Raleway"/>
                <a:sym typeface="Raleway"/>
              </a:rPr>
              <a:t>Hasbro Singapore’s Facebook account has over 32K likes. HomeTeamNS </a:t>
            </a:r>
          </a:p>
          <a:p>
            <a:pPr lvl="0">
              <a:lnSpc>
                <a:spcPct val="100000"/>
              </a:lnSpc>
              <a:spcBef>
                <a:spcPts val="0"/>
              </a:spcBef>
              <a:buNone/>
            </a:pPr>
            <a:r>
              <a:rPr lang="en" sz="1400">
                <a:latin typeface="Raleway"/>
                <a:ea typeface="Raleway"/>
                <a:cs typeface="Raleway"/>
                <a:sym typeface="Raleway"/>
              </a:rPr>
              <a:t>can leverage on their following.</a:t>
            </a:r>
            <a:br>
              <a:rPr lang="en" sz="1400">
                <a:latin typeface="Raleway"/>
                <a:ea typeface="Raleway"/>
                <a:cs typeface="Raleway"/>
                <a:sym typeface="Raleway"/>
              </a:rPr>
            </a:br>
            <a:endParaRPr lang="en" sz="1400">
              <a:latin typeface="Raleway"/>
              <a:ea typeface="Raleway"/>
              <a:cs typeface="Raleway"/>
              <a:sym typeface="Raleway"/>
            </a:endParaRPr>
          </a:p>
          <a:p>
            <a:pPr lvl="0">
              <a:spcBef>
                <a:spcPts val="0"/>
              </a:spcBef>
              <a:buNone/>
            </a:pPr>
            <a:r>
              <a:rPr lang="en" sz="1800">
                <a:latin typeface="Fredericka the Great"/>
                <a:ea typeface="Fredericka the Great"/>
                <a:cs typeface="Fredericka the Great"/>
                <a:sym typeface="Fredericka the Great"/>
              </a:rPr>
              <a:t>*Open new opportunities for HomeTeamNS </a:t>
            </a:r>
          </a:p>
          <a:p>
            <a:pPr lvl="0">
              <a:lnSpc>
                <a:spcPct val="100000"/>
              </a:lnSpc>
              <a:spcBef>
                <a:spcPts val="0"/>
              </a:spcBef>
              <a:buNone/>
            </a:pPr>
            <a:r>
              <a:rPr lang="en" sz="1400">
                <a:latin typeface="Raleway"/>
                <a:ea typeface="Raleway"/>
                <a:cs typeface="Raleway"/>
                <a:sym typeface="Raleway"/>
              </a:rPr>
              <a:t>If Hasbro is satisfied with the relationship with HTNS, there will be more future partnership deals that can arise from the sponsorship.</a:t>
            </a:r>
          </a:p>
          <a:p>
            <a:pPr lvl="0">
              <a:spcBef>
                <a:spcPts val="0"/>
              </a:spcBef>
              <a:buNone/>
            </a:pPr>
            <a:endParaRPr sz="1400"/>
          </a:p>
          <a:p>
            <a:pPr lvl="0">
              <a:spcBef>
                <a:spcPts val="0"/>
              </a:spcBef>
              <a:buNone/>
            </a:pPr>
            <a:endParaRPr sz="800"/>
          </a:p>
          <a:p>
            <a:pPr lvl="0">
              <a:spcBef>
                <a:spcPts val="0"/>
              </a:spcBef>
              <a:buNone/>
            </a:pPr>
            <a:endParaRPr sz="800" b="1"/>
          </a:p>
          <a:p>
            <a:pPr lvl="0">
              <a:spcBef>
                <a:spcPts val="0"/>
              </a:spcBef>
              <a:buNone/>
            </a:pPr>
            <a:endParaRPr sz="800" b="1"/>
          </a:p>
          <a:p>
            <a:pPr lvl="0">
              <a:spcBef>
                <a:spcPts val="0"/>
              </a:spcBef>
              <a:buNone/>
            </a:pPr>
            <a:endParaRPr sz="800" b="1"/>
          </a:p>
          <a:p>
            <a:pPr lvl="0" rtl="0">
              <a:spcBef>
                <a:spcPts val="0"/>
              </a:spcBef>
              <a:buNone/>
            </a:pPr>
            <a:endParaRPr sz="800" b="1"/>
          </a:p>
        </p:txBody>
      </p:sp>
      <p:sp>
        <p:nvSpPr>
          <p:cNvPr id="157" name="Shape 15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10</a:t>
            </a:fld>
            <a:endParaRPr lang="en"/>
          </a:p>
        </p:txBody>
      </p:sp>
      <p:pic>
        <p:nvPicPr>
          <p:cNvPr id="158" name="Shape 158"/>
          <p:cNvPicPr preferRelativeResize="0"/>
          <p:nvPr/>
        </p:nvPicPr>
        <p:blipFill>
          <a:blip r:embed="rId3">
            <a:alphaModFix/>
          </a:blip>
          <a:stretch>
            <a:fillRect/>
          </a:stretch>
        </p:blipFill>
        <p:spPr>
          <a:xfrm>
            <a:off x="6248300" y="104724"/>
            <a:ext cx="2767709" cy="29329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BD4EB"/>
            </a:gs>
            <a:gs pos="100000">
              <a:srgbClr val="9180BB"/>
            </a:gs>
          </a:gsLst>
          <a:lin ang="5400012" scaled="0"/>
        </a:gra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72350" y="638700"/>
            <a:ext cx="4897800" cy="629700"/>
          </a:xfrm>
          <a:prstGeom prst="rect">
            <a:avLst/>
          </a:prstGeom>
        </p:spPr>
        <p:txBody>
          <a:bodyPr lIns="91425" tIns="91425" rIns="91425" bIns="91425" anchor="b" anchorCtr="0">
            <a:noAutofit/>
          </a:bodyPr>
          <a:lstStyle/>
          <a:p>
            <a:pPr lvl="0">
              <a:spcBef>
                <a:spcPts val="0"/>
              </a:spcBef>
              <a:buNone/>
            </a:pPr>
            <a:r>
              <a:rPr lang="en" sz="3000" b="0"/>
              <a:t>What’s in it for</a:t>
            </a:r>
            <a:r>
              <a:rPr lang="en" sz="3000" b="0">
                <a:latin typeface="Comfortaa"/>
                <a:ea typeface="Comfortaa"/>
                <a:cs typeface="Comfortaa"/>
                <a:sym typeface="Comfortaa"/>
              </a:rPr>
              <a:t> </a:t>
            </a:r>
          </a:p>
          <a:p>
            <a:pPr lvl="0" rtl="0">
              <a:spcBef>
                <a:spcPts val="0"/>
              </a:spcBef>
              <a:buNone/>
            </a:pPr>
            <a:r>
              <a:rPr lang="en" sz="3600" b="0">
                <a:latin typeface="Fredericka the Great"/>
                <a:ea typeface="Fredericka the Great"/>
                <a:cs typeface="Fredericka the Great"/>
                <a:sym typeface="Fredericka the Great"/>
              </a:rPr>
              <a:t> HASBRO</a:t>
            </a:r>
            <a:r>
              <a:rPr lang="en" sz="3600" b="0">
                <a:latin typeface="Comfortaa"/>
                <a:ea typeface="Comfortaa"/>
                <a:cs typeface="Comfortaa"/>
                <a:sym typeface="Comfortaa"/>
              </a:rPr>
              <a:t>?</a:t>
            </a:r>
          </a:p>
        </p:txBody>
      </p:sp>
      <p:sp>
        <p:nvSpPr>
          <p:cNvPr id="164" name="Shape 16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11</a:t>
            </a:fld>
            <a:endParaRPr lang="en"/>
          </a:p>
        </p:txBody>
      </p:sp>
      <p:pic>
        <p:nvPicPr>
          <p:cNvPr id="165" name="Shape 165"/>
          <p:cNvPicPr preferRelativeResize="0"/>
          <p:nvPr/>
        </p:nvPicPr>
        <p:blipFill>
          <a:blip r:embed="rId3">
            <a:alphaModFix/>
          </a:blip>
          <a:stretch>
            <a:fillRect/>
          </a:stretch>
        </p:blipFill>
        <p:spPr>
          <a:xfrm>
            <a:off x="6248300" y="104724"/>
            <a:ext cx="2767709" cy="2932949"/>
          </a:xfrm>
          <a:prstGeom prst="rect">
            <a:avLst/>
          </a:prstGeom>
          <a:noFill/>
          <a:ln>
            <a:noFill/>
          </a:ln>
        </p:spPr>
      </p:pic>
      <p:sp>
        <p:nvSpPr>
          <p:cNvPr id="166" name="Shape 166"/>
          <p:cNvSpPr txBox="1"/>
          <p:nvPr/>
        </p:nvSpPr>
        <p:spPr>
          <a:xfrm>
            <a:off x="0" y="1268400"/>
            <a:ext cx="7112100" cy="3875100"/>
          </a:xfrm>
          <a:prstGeom prst="rect">
            <a:avLst/>
          </a:prstGeom>
          <a:noFill/>
          <a:ln>
            <a:noFill/>
          </a:ln>
        </p:spPr>
        <p:txBody>
          <a:bodyPr lIns="91425" tIns="91425" rIns="91425" bIns="91425" anchor="t" anchorCtr="0">
            <a:noAutofit/>
          </a:bodyPr>
          <a:lstStyle/>
          <a:p>
            <a:pPr marL="457200" lvl="0" indent="-330200" rtl="0">
              <a:spcBef>
                <a:spcPts val="0"/>
              </a:spcBef>
              <a:buClr>
                <a:srgbClr val="FFFFFF"/>
              </a:buClr>
              <a:buSzPct val="100000"/>
              <a:buFont typeface="Varela"/>
              <a:buChar char="-"/>
            </a:pPr>
            <a:r>
              <a:rPr lang="en" sz="1600">
                <a:solidFill>
                  <a:srgbClr val="FFFFFF"/>
                </a:solidFill>
                <a:latin typeface="Raleway"/>
                <a:ea typeface="Raleway"/>
                <a:cs typeface="Raleway"/>
                <a:sym typeface="Raleway"/>
              </a:rPr>
              <a:t>We will be placing </a:t>
            </a:r>
            <a:r>
              <a:rPr lang="en" sz="1600" b="1">
                <a:solidFill>
                  <a:srgbClr val="FFFFFF"/>
                </a:solidFill>
                <a:latin typeface="Raleway"/>
                <a:ea typeface="Raleway"/>
                <a:cs typeface="Raleway"/>
                <a:sym typeface="Raleway"/>
              </a:rPr>
              <a:t>Hasbro’s logo on all our </a:t>
            </a:r>
          </a:p>
          <a:p>
            <a:pPr lvl="0">
              <a:spcBef>
                <a:spcPts val="0"/>
              </a:spcBef>
              <a:buNone/>
            </a:pPr>
            <a:r>
              <a:rPr lang="en" sz="1600" b="1">
                <a:solidFill>
                  <a:srgbClr val="FFFFFF"/>
                </a:solidFill>
                <a:latin typeface="Raleway"/>
                <a:ea typeface="Raleway"/>
                <a:cs typeface="Raleway"/>
                <a:sym typeface="Raleway"/>
              </a:rPr>
              <a:t>          collaterals. </a:t>
            </a:r>
            <a:r>
              <a:rPr lang="en" sz="1600">
                <a:solidFill>
                  <a:srgbClr val="FFFFFF"/>
                </a:solidFill>
                <a:latin typeface="Raleway"/>
                <a:ea typeface="Raleway"/>
                <a:cs typeface="Raleway"/>
                <a:sym typeface="Raleway"/>
              </a:rPr>
              <a:t>Through this there Hasbro will be </a:t>
            </a:r>
          </a:p>
          <a:p>
            <a:pPr lvl="0" rtl="0">
              <a:spcBef>
                <a:spcPts val="0"/>
              </a:spcBef>
              <a:buNone/>
            </a:pPr>
            <a:r>
              <a:rPr lang="en" sz="1600">
                <a:solidFill>
                  <a:srgbClr val="FFFFFF"/>
                </a:solidFill>
                <a:latin typeface="Raleway"/>
                <a:ea typeface="Raleway"/>
                <a:cs typeface="Raleway"/>
                <a:sym typeface="Raleway"/>
              </a:rPr>
              <a:t>          able to garner greater exposure.</a:t>
            </a:r>
          </a:p>
          <a:p>
            <a:pPr lvl="0" rtl="0">
              <a:spcBef>
                <a:spcPts val="0"/>
              </a:spcBef>
              <a:buNone/>
            </a:pPr>
            <a:endParaRPr sz="1600">
              <a:solidFill>
                <a:srgbClr val="FFFFFF"/>
              </a:solidFill>
              <a:latin typeface="Raleway"/>
              <a:ea typeface="Raleway"/>
              <a:cs typeface="Raleway"/>
              <a:sym typeface="Raleway"/>
            </a:endParaRPr>
          </a:p>
          <a:p>
            <a:pPr marL="457200" lvl="0" indent="-330200" rtl="0">
              <a:spcBef>
                <a:spcPts val="0"/>
              </a:spcBef>
              <a:buClr>
                <a:srgbClr val="FFFFFF"/>
              </a:buClr>
              <a:buSzPct val="100000"/>
              <a:buFont typeface="Varela"/>
              <a:buChar char="-"/>
            </a:pPr>
            <a:r>
              <a:rPr lang="en" sz="1600">
                <a:solidFill>
                  <a:srgbClr val="FFFFFF"/>
                </a:solidFill>
                <a:latin typeface="Raleway"/>
                <a:ea typeface="Raleway"/>
                <a:cs typeface="Raleway"/>
                <a:sym typeface="Raleway"/>
              </a:rPr>
              <a:t>There will be a </a:t>
            </a:r>
            <a:r>
              <a:rPr lang="en" sz="1600" b="1">
                <a:solidFill>
                  <a:srgbClr val="FFFFFF"/>
                </a:solidFill>
                <a:latin typeface="Raleway"/>
                <a:ea typeface="Raleway"/>
                <a:cs typeface="Raleway"/>
                <a:sym typeface="Raleway"/>
              </a:rPr>
              <a:t>brand mention </a:t>
            </a:r>
            <a:r>
              <a:rPr lang="en" sz="1600">
                <a:solidFill>
                  <a:srgbClr val="FFFFFF"/>
                </a:solidFill>
                <a:latin typeface="Raleway"/>
                <a:ea typeface="Raleway"/>
                <a:cs typeface="Raleway"/>
                <a:sym typeface="Raleway"/>
              </a:rPr>
              <a:t>by the emcees on the</a:t>
            </a:r>
          </a:p>
          <a:p>
            <a:pPr lvl="0" rtl="0">
              <a:spcBef>
                <a:spcPts val="0"/>
              </a:spcBef>
              <a:buNone/>
            </a:pPr>
            <a:r>
              <a:rPr lang="en" sz="1600">
                <a:solidFill>
                  <a:srgbClr val="FFFFFF"/>
                </a:solidFill>
                <a:latin typeface="Raleway"/>
                <a:ea typeface="Raleway"/>
                <a:cs typeface="Raleway"/>
                <a:sym typeface="Raleway"/>
              </a:rPr>
              <a:t>         actual day of the event.</a:t>
            </a:r>
          </a:p>
          <a:p>
            <a:pPr lvl="0" rtl="0">
              <a:spcBef>
                <a:spcPts val="0"/>
              </a:spcBef>
              <a:buNone/>
            </a:pPr>
            <a:endParaRPr sz="1600">
              <a:solidFill>
                <a:srgbClr val="FFFFFF"/>
              </a:solidFill>
              <a:latin typeface="Raleway"/>
              <a:ea typeface="Raleway"/>
              <a:cs typeface="Raleway"/>
              <a:sym typeface="Raleway"/>
            </a:endParaRPr>
          </a:p>
          <a:p>
            <a:pPr marL="457200" lvl="0" indent="-330200" rtl="0">
              <a:spcBef>
                <a:spcPts val="0"/>
              </a:spcBef>
              <a:buClr>
                <a:srgbClr val="FFFFFF"/>
              </a:buClr>
              <a:buSzPct val="100000"/>
              <a:buFont typeface="Varela"/>
              <a:buChar char="-"/>
            </a:pPr>
            <a:r>
              <a:rPr lang="en" sz="1600">
                <a:solidFill>
                  <a:srgbClr val="FFFFFF"/>
                </a:solidFill>
                <a:latin typeface="Raleway"/>
                <a:ea typeface="Raleway"/>
                <a:cs typeface="Raleway"/>
                <a:sym typeface="Raleway"/>
              </a:rPr>
              <a:t>There will be </a:t>
            </a:r>
            <a:r>
              <a:rPr lang="en" sz="1600" b="1">
                <a:solidFill>
                  <a:srgbClr val="FFFFFF"/>
                </a:solidFill>
                <a:latin typeface="Raleway"/>
                <a:ea typeface="Raleway"/>
                <a:cs typeface="Raleway"/>
                <a:sym typeface="Raleway"/>
              </a:rPr>
              <a:t>product placement </a:t>
            </a:r>
            <a:r>
              <a:rPr lang="en" sz="1600">
                <a:solidFill>
                  <a:srgbClr val="FFFFFF"/>
                </a:solidFill>
                <a:latin typeface="Raleway"/>
                <a:ea typeface="Raleway"/>
                <a:cs typeface="Raleway"/>
                <a:sym typeface="Raleway"/>
              </a:rPr>
              <a:t>in our pre-publicity videos</a:t>
            </a:r>
          </a:p>
          <a:p>
            <a:pPr lvl="0" rtl="0">
              <a:spcBef>
                <a:spcPts val="0"/>
              </a:spcBef>
              <a:buNone/>
            </a:pPr>
            <a:r>
              <a:rPr lang="en" sz="1600">
                <a:solidFill>
                  <a:srgbClr val="FFFFFF"/>
                </a:solidFill>
                <a:latin typeface="Raleway"/>
                <a:ea typeface="Raleway"/>
                <a:cs typeface="Raleway"/>
                <a:sym typeface="Raleway"/>
              </a:rPr>
              <a:t>         and collaterals.</a:t>
            </a:r>
          </a:p>
          <a:p>
            <a:pPr lvl="0" rtl="0">
              <a:spcBef>
                <a:spcPts val="0"/>
              </a:spcBef>
              <a:buNone/>
            </a:pPr>
            <a:endParaRPr sz="1600">
              <a:solidFill>
                <a:srgbClr val="FFFFFF"/>
              </a:solidFill>
              <a:latin typeface="Raleway"/>
              <a:ea typeface="Raleway"/>
              <a:cs typeface="Raleway"/>
              <a:sym typeface="Raleway"/>
            </a:endParaRPr>
          </a:p>
          <a:p>
            <a:pPr marL="457200" lvl="0" indent="-330200" rtl="0">
              <a:spcBef>
                <a:spcPts val="0"/>
              </a:spcBef>
              <a:buClr>
                <a:srgbClr val="FFFFFF"/>
              </a:buClr>
              <a:buSzPct val="100000"/>
              <a:buFont typeface="Varela"/>
              <a:buChar char="-"/>
            </a:pPr>
            <a:r>
              <a:rPr lang="en" sz="1600">
                <a:solidFill>
                  <a:srgbClr val="FFFFFF"/>
                </a:solidFill>
                <a:latin typeface="Raleway"/>
                <a:ea typeface="Raleway"/>
                <a:cs typeface="Raleway"/>
                <a:sym typeface="Raleway"/>
              </a:rPr>
              <a:t>We will mention and promote </a:t>
            </a:r>
            <a:r>
              <a:rPr lang="en" sz="1600" b="1">
                <a:solidFill>
                  <a:srgbClr val="FFFFFF"/>
                </a:solidFill>
                <a:latin typeface="Raleway"/>
                <a:ea typeface="Raleway"/>
                <a:cs typeface="Raleway"/>
                <a:sym typeface="Raleway"/>
              </a:rPr>
              <a:t>Hasbro’s products and services </a:t>
            </a:r>
          </a:p>
          <a:p>
            <a:pPr lvl="0" rtl="0">
              <a:spcBef>
                <a:spcPts val="0"/>
              </a:spcBef>
              <a:buNone/>
            </a:pPr>
            <a:r>
              <a:rPr lang="en" sz="1600" b="1">
                <a:solidFill>
                  <a:srgbClr val="FFFFFF"/>
                </a:solidFill>
                <a:latin typeface="Raleway"/>
                <a:ea typeface="Raleway"/>
                <a:cs typeface="Raleway"/>
                <a:sym typeface="Raleway"/>
              </a:rPr>
              <a:t>          through our social media posts.</a:t>
            </a:r>
          </a:p>
          <a:p>
            <a:pPr lvl="0" rtl="0">
              <a:spcBef>
                <a:spcPts val="0"/>
              </a:spcBef>
              <a:buNone/>
            </a:pPr>
            <a:endParaRPr>
              <a:latin typeface="Varela"/>
              <a:ea typeface="Varela"/>
              <a:cs typeface="Varela"/>
              <a:sym typeface="Varela"/>
            </a:endParaRPr>
          </a:p>
          <a:p>
            <a:pPr lvl="0" rtl="0">
              <a:spcBef>
                <a:spcPts val="0"/>
              </a:spcBef>
              <a:buNone/>
            </a:pPr>
            <a:endParaRPr>
              <a:latin typeface="Varela"/>
              <a:ea typeface="Varela"/>
              <a:cs typeface="Varela"/>
              <a:sym typeface="Varel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lin ang="5400012" scaled="0"/>
        </a:gradFill>
        <a:effectLst/>
      </p:bgPr>
    </p:bg>
    <p:spTree>
      <p:nvGrpSpPr>
        <p:cNvPr id="1" name="Shape 170"/>
        <p:cNvGrpSpPr/>
        <p:nvPr/>
      </p:nvGrpSpPr>
      <p:grpSpPr>
        <a:xfrm>
          <a:off x="0" y="0"/>
          <a:ext cx="0" cy="0"/>
          <a:chOff x="0" y="0"/>
          <a:chExt cx="0" cy="0"/>
        </a:xfrm>
      </p:grpSpPr>
      <p:pic>
        <p:nvPicPr>
          <p:cNvPr id="171" name="Shape 171" descr="Image result for shaking hands cartoon png"/>
          <p:cNvPicPr preferRelativeResize="0"/>
          <p:nvPr/>
        </p:nvPicPr>
        <p:blipFill>
          <a:blip r:embed="rId3">
            <a:alphaModFix/>
          </a:blip>
          <a:stretch>
            <a:fillRect/>
          </a:stretch>
        </p:blipFill>
        <p:spPr>
          <a:xfrm>
            <a:off x="3245925" y="152400"/>
            <a:ext cx="2652137" cy="4991099"/>
          </a:xfrm>
          <a:prstGeom prst="rect">
            <a:avLst/>
          </a:prstGeom>
          <a:noFill/>
          <a:ln>
            <a:noFill/>
          </a:ln>
        </p:spPr>
      </p:pic>
      <p:sp>
        <p:nvSpPr>
          <p:cNvPr id="172" name="Shape 172"/>
          <p:cNvSpPr txBox="1">
            <a:spLocks noGrp="1"/>
          </p:cNvSpPr>
          <p:nvPr>
            <p:ph type="ctrTitle" idx="4294967295"/>
          </p:nvPr>
        </p:nvSpPr>
        <p:spPr>
          <a:xfrm>
            <a:off x="-41850" y="3573975"/>
            <a:ext cx="9227700" cy="1159800"/>
          </a:xfrm>
          <a:prstGeom prst="rect">
            <a:avLst/>
          </a:prstGeom>
        </p:spPr>
        <p:txBody>
          <a:bodyPr lIns="91425" tIns="91425" rIns="91425" bIns="91425" anchor="b" anchorCtr="0">
            <a:noAutofit/>
          </a:bodyPr>
          <a:lstStyle/>
          <a:p>
            <a:pPr lvl="0" algn="ctr" rtl="0">
              <a:spcBef>
                <a:spcPts val="0"/>
              </a:spcBef>
              <a:buNone/>
            </a:pPr>
            <a:r>
              <a:rPr lang="en" sz="10000" b="0">
                <a:latin typeface="Racing Sans One"/>
                <a:ea typeface="Racing Sans One"/>
                <a:cs typeface="Racing Sans One"/>
                <a:sym typeface="Racing Sans One"/>
              </a:rPr>
              <a:t>SPONSORSHIP</a:t>
            </a:r>
          </a:p>
        </p:txBody>
      </p:sp>
      <p:sp>
        <p:nvSpPr>
          <p:cNvPr id="173" name="Shape 17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12</a:t>
            </a:fld>
            <a:endParaRPr lang="en"/>
          </a:p>
        </p:txBody>
      </p:sp>
      <p:sp>
        <p:nvSpPr>
          <p:cNvPr id="174" name="Shape 174"/>
          <p:cNvSpPr txBox="1"/>
          <p:nvPr/>
        </p:nvSpPr>
        <p:spPr>
          <a:xfrm>
            <a:off x="261150" y="1477750"/>
            <a:ext cx="8621700" cy="3000000"/>
          </a:xfrm>
          <a:prstGeom prst="rect">
            <a:avLst/>
          </a:prstGeom>
          <a:noFill/>
          <a:ln>
            <a:noFill/>
          </a:ln>
        </p:spPr>
        <p:txBody>
          <a:bodyPr lIns="91425" tIns="91425" rIns="91425" bIns="91425" anchor="ctr" anchorCtr="0">
            <a:noAutofit/>
          </a:bodyPr>
          <a:lstStyle/>
          <a:p>
            <a:pPr lvl="0" algn="ctr" rtl="0">
              <a:spcBef>
                <a:spcPts val="0"/>
              </a:spcBef>
              <a:buNone/>
            </a:pPr>
            <a:r>
              <a:rPr lang="en" sz="9000">
                <a:solidFill>
                  <a:schemeClr val="lt1"/>
                </a:solidFill>
                <a:latin typeface="Racing Sans One"/>
                <a:ea typeface="Racing Sans One"/>
                <a:cs typeface="Racing Sans One"/>
                <a:sym typeface="Racing Sans One"/>
              </a:rPr>
              <a:t>ALTERNATIVE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878787"/>
            </a:gs>
            <a:gs pos="100000">
              <a:srgbClr val="464646"/>
            </a:gs>
          </a:gsLst>
          <a:path path="circle">
            <a:fillToRect l="50000" t="50000" r="50000" b="50000"/>
          </a:path>
          <a:tileRect/>
        </a:gradFill>
        <a:effectLst/>
      </p:bgPr>
    </p:bg>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r="911"/>
          <a:stretch/>
        </p:blipFill>
        <p:spPr>
          <a:xfrm>
            <a:off x="1569775" y="0"/>
            <a:ext cx="6083174" cy="5143499"/>
          </a:xfrm>
          <a:prstGeom prst="rect">
            <a:avLst/>
          </a:prstGeom>
          <a:noFill/>
          <a:ln>
            <a:noFill/>
          </a:ln>
        </p:spPr>
      </p:pic>
      <p:sp>
        <p:nvSpPr>
          <p:cNvPr id="180" name="Shape 180"/>
          <p:cNvSpPr txBox="1"/>
          <p:nvPr/>
        </p:nvSpPr>
        <p:spPr>
          <a:xfrm rot="-5400000">
            <a:off x="-2052300" y="1257825"/>
            <a:ext cx="5724300" cy="716700"/>
          </a:xfrm>
          <a:prstGeom prst="rect">
            <a:avLst/>
          </a:prstGeom>
          <a:noFill/>
          <a:ln>
            <a:noFill/>
          </a:ln>
        </p:spPr>
        <p:txBody>
          <a:bodyPr lIns="91425" tIns="91425" rIns="91425" bIns="91425" anchor="t" anchorCtr="0">
            <a:noAutofit/>
          </a:bodyPr>
          <a:lstStyle/>
          <a:p>
            <a:pPr lvl="0">
              <a:spcBef>
                <a:spcPts val="0"/>
              </a:spcBef>
              <a:buNone/>
            </a:pPr>
            <a:r>
              <a:rPr lang="en" sz="4800">
                <a:solidFill>
                  <a:srgbClr val="FFFFFF"/>
                </a:solidFill>
                <a:latin typeface="Racing Sans One"/>
                <a:ea typeface="Racing Sans One"/>
                <a:cs typeface="Racing Sans One"/>
                <a:sym typeface="Racing Sans One"/>
              </a:rPr>
              <a:t>HIRED GUNS</a:t>
            </a:r>
          </a:p>
        </p:txBody>
      </p:sp>
      <p:sp>
        <p:nvSpPr>
          <p:cNvPr id="181" name="Shape 181"/>
          <p:cNvSpPr/>
          <p:nvPr/>
        </p:nvSpPr>
        <p:spPr>
          <a:xfrm>
            <a:off x="3545175" y="234225"/>
            <a:ext cx="2098500" cy="4244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 name="Shape 182"/>
          <p:cNvSpPr/>
          <p:nvPr/>
        </p:nvSpPr>
        <p:spPr>
          <a:xfrm>
            <a:off x="2070325" y="4528950"/>
            <a:ext cx="5172300" cy="305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mt="84000"/>
          </a:blip>
          <a:stretch>
            <a:fillRect/>
          </a:stretch>
        </p:blipFill>
        <p:spPr>
          <a:xfrm>
            <a:off x="-53850" y="0"/>
            <a:ext cx="10070250" cy="5143500"/>
          </a:xfrm>
          <a:prstGeom prst="rect">
            <a:avLst/>
          </a:prstGeom>
          <a:noFill/>
          <a:ln>
            <a:noFill/>
          </a:ln>
        </p:spPr>
      </p:pic>
      <p:sp>
        <p:nvSpPr>
          <p:cNvPr id="188" name="Shape 188"/>
          <p:cNvSpPr txBox="1">
            <a:spLocks noGrp="1"/>
          </p:cNvSpPr>
          <p:nvPr>
            <p:ph type="ctrTitle"/>
          </p:nvPr>
        </p:nvSpPr>
        <p:spPr>
          <a:xfrm>
            <a:off x="609275" y="2906400"/>
            <a:ext cx="5837700" cy="1007100"/>
          </a:xfrm>
          <a:prstGeom prst="rect">
            <a:avLst/>
          </a:prstGeom>
        </p:spPr>
        <p:txBody>
          <a:bodyPr lIns="91425" tIns="91425" rIns="91425" bIns="91425" anchor="b" anchorCtr="0">
            <a:noAutofit/>
          </a:bodyPr>
          <a:lstStyle/>
          <a:p>
            <a:pPr lvl="0" rtl="0">
              <a:spcBef>
                <a:spcPts val="0"/>
              </a:spcBef>
              <a:buNone/>
            </a:pPr>
            <a:endParaRPr/>
          </a:p>
          <a:p>
            <a:pPr lvl="0" rtl="0">
              <a:spcBef>
                <a:spcPts val="0"/>
              </a:spcBef>
              <a:buNone/>
            </a:pPr>
            <a:r>
              <a:rPr lang="en" sz="9600" b="0">
                <a:latin typeface="Racing Sans One"/>
                <a:ea typeface="Racing Sans One"/>
                <a:cs typeface="Racing Sans One"/>
                <a:sym typeface="Racing Sans One"/>
              </a:rPr>
              <a:t>Target </a:t>
            </a:r>
          </a:p>
        </p:txBody>
      </p:sp>
      <p:sp>
        <p:nvSpPr>
          <p:cNvPr id="189" name="Shape 189"/>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sp>
        <p:nvSpPr>
          <p:cNvPr id="190" name="Shape 190"/>
          <p:cNvSpPr txBox="1"/>
          <p:nvPr/>
        </p:nvSpPr>
        <p:spPr>
          <a:xfrm>
            <a:off x="457200" y="2756950"/>
            <a:ext cx="5837700" cy="3000000"/>
          </a:xfrm>
          <a:prstGeom prst="rect">
            <a:avLst/>
          </a:prstGeom>
          <a:noFill/>
          <a:ln>
            <a:noFill/>
          </a:ln>
        </p:spPr>
        <p:txBody>
          <a:bodyPr lIns="91425" tIns="91425" rIns="91425" bIns="91425" anchor="ctr" anchorCtr="0">
            <a:noAutofit/>
          </a:bodyPr>
          <a:lstStyle/>
          <a:p>
            <a:pPr lvl="0" rtl="0">
              <a:spcBef>
                <a:spcPts val="0"/>
              </a:spcBef>
              <a:buNone/>
            </a:pPr>
            <a:r>
              <a:rPr lang="en" sz="9600">
                <a:solidFill>
                  <a:schemeClr val="lt1"/>
                </a:solidFill>
                <a:latin typeface="Racing Sans One"/>
                <a:ea typeface="Racing Sans One"/>
                <a:cs typeface="Racing Sans One"/>
                <a:sym typeface="Racing Sans One"/>
              </a:rPr>
              <a:t>Audience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B8B2E3"/>
            </a:gs>
            <a:gs pos="100000">
              <a:srgbClr val="6459BA"/>
            </a:gs>
          </a:gsLst>
          <a:path path="circle">
            <a:fillToRect l="50000" t="50000" r="50000" b="50000"/>
          </a:path>
          <a:tileRect/>
        </a:gradFill>
        <a:effectLst/>
      </p:bgPr>
    </p:bg>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104725" y="93100"/>
            <a:ext cx="8052900" cy="629700"/>
          </a:xfrm>
          <a:prstGeom prst="rect">
            <a:avLst/>
          </a:prstGeom>
        </p:spPr>
        <p:txBody>
          <a:bodyPr lIns="91425" tIns="91425" rIns="91425" bIns="91425" anchor="b" anchorCtr="0">
            <a:noAutofit/>
          </a:bodyPr>
          <a:lstStyle/>
          <a:p>
            <a:pPr lvl="0">
              <a:spcBef>
                <a:spcPts val="0"/>
              </a:spcBef>
              <a:buNone/>
            </a:pPr>
            <a:r>
              <a:rPr lang="en"/>
              <a:t>Target Audience//Why it will </a:t>
            </a:r>
          </a:p>
          <a:p>
            <a:pPr lvl="0">
              <a:spcBef>
                <a:spcPts val="0"/>
              </a:spcBef>
              <a:buNone/>
            </a:pPr>
            <a:r>
              <a:rPr lang="en"/>
              <a:t>appeal to them.</a:t>
            </a:r>
          </a:p>
        </p:txBody>
      </p:sp>
      <p:sp>
        <p:nvSpPr>
          <p:cNvPr id="196" name="Shape 19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15</a:t>
            </a:fld>
            <a:endParaRPr lang="en"/>
          </a:p>
        </p:txBody>
      </p:sp>
      <p:graphicFrame>
        <p:nvGraphicFramePr>
          <p:cNvPr id="197" name="Shape 197"/>
          <p:cNvGraphicFramePr/>
          <p:nvPr/>
        </p:nvGraphicFramePr>
        <p:xfrm>
          <a:off x="212825" y="1028025"/>
          <a:ext cx="3000000" cy="3000000"/>
        </p:xfrm>
        <a:graphic>
          <a:graphicData uri="http://schemas.openxmlformats.org/drawingml/2006/table">
            <a:tbl>
              <a:tblPr>
                <a:noFill/>
                <a:tableStyleId>{1A100B59-454B-489A-B635-AA4E2EFF4DCE}</a:tableStyleId>
              </a:tblPr>
              <a:tblGrid>
                <a:gridCol w="4349775"/>
              </a:tblGrid>
              <a:tr h="587075">
                <a:tc>
                  <a:txBody>
                    <a:bodyPr/>
                    <a:lstStyle/>
                    <a:p>
                      <a:pPr lvl="0" algn="ctr">
                        <a:spcBef>
                          <a:spcPts val="0"/>
                        </a:spcBef>
                        <a:buNone/>
                      </a:pPr>
                      <a:r>
                        <a:rPr lang="en" sz="3000" b="1">
                          <a:solidFill>
                            <a:srgbClr val="FFFFFF"/>
                          </a:solidFill>
                          <a:latin typeface="Fredericka the Great"/>
                          <a:ea typeface="Fredericka the Great"/>
                          <a:cs typeface="Fredericka the Great"/>
                          <a:sym typeface="Fredericka the Great"/>
                        </a:rPr>
                        <a:t>Primary Audience</a:t>
                      </a:r>
                      <a:r>
                        <a:rPr lang="en" sz="3000" b="1">
                          <a:solidFill>
                            <a:srgbClr val="D9D2E9"/>
                          </a:solidFill>
                          <a:latin typeface="Fredericka the Great"/>
                          <a:ea typeface="Fredericka the Great"/>
                          <a:cs typeface="Fredericka the Great"/>
                          <a:sym typeface="Fredericka the Great"/>
                        </a:rPr>
                        <a:t> </a:t>
                      </a:r>
                    </a:p>
                  </a:txBody>
                  <a:tcPr marL="91425" marR="91425" marT="91425" marB="91425">
                    <a:lnL w="9525" cap="flat" cmpd="sng">
                      <a:solidFill>
                        <a:srgbClr val="D9D2E9"/>
                      </a:solidFill>
                      <a:prstDash val="solid"/>
                      <a:round/>
                      <a:headEnd type="none" w="med" len="med"/>
                      <a:tailEnd type="none" w="med" len="med"/>
                    </a:lnL>
                    <a:lnR w="9525" cap="flat" cmpd="sng">
                      <a:solidFill>
                        <a:srgbClr val="D9D2E9"/>
                      </a:solidFill>
                      <a:prstDash val="solid"/>
                      <a:round/>
                      <a:headEnd type="none" w="med" len="med"/>
                      <a:tailEnd type="none" w="med" len="med"/>
                    </a:lnR>
                    <a:lnT w="9525" cap="flat" cmpd="sng">
                      <a:solidFill>
                        <a:srgbClr val="D9D2E9"/>
                      </a:solidFill>
                      <a:prstDash val="solid"/>
                      <a:round/>
                      <a:headEnd type="none" w="med" len="med"/>
                      <a:tailEnd type="none" w="med" len="med"/>
                    </a:lnT>
                    <a:lnB w="9525" cap="flat" cmpd="sng">
                      <a:solidFill>
                        <a:srgbClr val="D9D2E9"/>
                      </a:solidFill>
                      <a:prstDash val="solid"/>
                      <a:round/>
                      <a:headEnd type="none" w="med" len="med"/>
                      <a:tailEnd type="none" w="med" len="med"/>
                    </a:lnB>
                  </a:tcPr>
                </a:tc>
              </a:tr>
              <a:tr h="2700350">
                <a:tc>
                  <a:txBody>
                    <a:bodyPr/>
                    <a:lstStyle/>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Millennials aged 17 to 27</a:t>
                      </a:r>
                    </a:p>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Men and women who are getting ready for NS/ are in NS/ just finished their NS </a:t>
                      </a:r>
                    </a:p>
                    <a:p>
                      <a:pPr lvl="0" rtl="0">
                        <a:spcBef>
                          <a:spcPts val="0"/>
                        </a:spcBef>
                        <a:buNone/>
                      </a:pPr>
                      <a:endParaRPr>
                        <a:solidFill>
                          <a:schemeClr val="lt1"/>
                        </a:solidFill>
                        <a:latin typeface="Raleway"/>
                        <a:ea typeface="Raleway"/>
                        <a:cs typeface="Raleway"/>
                        <a:sym typeface="Raleway"/>
                      </a:endParaRPr>
                    </a:p>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They enjoy spending time with their friends and having an opportunity to run around and have some fun will be appealing to them.</a:t>
                      </a:r>
                    </a:p>
                    <a:p>
                      <a:pPr lvl="0" rtl="0">
                        <a:spcBef>
                          <a:spcPts val="0"/>
                        </a:spcBef>
                        <a:buNone/>
                      </a:pPr>
                      <a:endParaRPr>
                        <a:solidFill>
                          <a:schemeClr val="lt1"/>
                        </a:solidFill>
                        <a:latin typeface="Raleway"/>
                        <a:ea typeface="Raleway"/>
                        <a:cs typeface="Raleway"/>
                        <a:sym typeface="Raleway"/>
                      </a:endParaRPr>
                    </a:p>
                    <a:p>
                      <a:pPr marL="457200" lvl="0" indent="-228600">
                        <a:spcBef>
                          <a:spcPts val="0"/>
                        </a:spcBef>
                        <a:buClr>
                          <a:schemeClr val="lt1"/>
                        </a:buClr>
                        <a:buFont typeface="Raleway"/>
                        <a:buChar char="●"/>
                      </a:pPr>
                      <a:r>
                        <a:rPr lang="en">
                          <a:solidFill>
                            <a:schemeClr val="lt1"/>
                          </a:solidFill>
                          <a:latin typeface="Raleway"/>
                          <a:ea typeface="Raleway"/>
                          <a:cs typeface="Raleway"/>
                          <a:sym typeface="Raleway"/>
                        </a:rPr>
                        <a:t> It would also be a good way for them to take a break from their hectic school/work/NS life</a:t>
                      </a:r>
                    </a:p>
                  </a:txBody>
                  <a:tcPr marL="91425" marR="91425" marT="91425" marB="91425" anchor="ctr">
                    <a:lnL w="9525" cap="flat" cmpd="sng">
                      <a:solidFill>
                        <a:srgbClr val="D9D2E9"/>
                      </a:solidFill>
                      <a:prstDash val="solid"/>
                      <a:round/>
                      <a:headEnd type="none" w="med" len="med"/>
                      <a:tailEnd type="none" w="med" len="med"/>
                    </a:lnL>
                    <a:lnR w="9525" cap="flat" cmpd="sng">
                      <a:solidFill>
                        <a:srgbClr val="D9D2E9"/>
                      </a:solidFill>
                      <a:prstDash val="solid"/>
                      <a:round/>
                      <a:headEnd type="none" w="med" len="med"/>
                      <a:tailEnd type="none" w="med" len="med"/>
                    </a:lnR>
                    <a:lnT w="9525" cap="flat" cmpd="sng">
                      <a:solidFill>
                        <a:srgbClr val="D9D2E9"/>
                      </a:solidFill>
                      <a:prstDash val="solid"/>
                      <a:round/>
                      <a:headEnd type="none" w="med" len="med"/>
                      <a:tailEnd type="none" w="med" len="med"/>
                    </a:lnT>
                    <a:lnB w="9525" cap="flat" cmpd="sng">
                      <a:solidFill>
                        <a:srgbClr val="D9D2E9"/>
                      </a:solidFill>
                      <a:prstDash val="solid"/>
                      <a:round/>
                      <a:headEnd type="none" w="med" len="med"/>
                      <a:tailEnd type="none" w="med" len="med"/>
                    </a:lnB>
                  </a:tcPr>
                </a:tc>
              </a:tr>
            </a:tbl>
          </a:graphicData>
        </a:graphic>
      </p:graphicFrame>
      <p:pic>
        <p:nvPicPr>
          <p:cNvPr id="198" name="Shape 198" descr="Image result for millennial cartoon png"/>
          <p:cNvPicPr preferRelativeResize="0"/>
          <p:nvPr/>
        </p:nvPicPr>
        <p:blipFill rotWithShape="1">
          <a:blip r:embed="rId3">
            <a:alphaModFix/>
          </a:blip>
          <a:srcRect r="45462"/>
          <a:stretch/>
        </p:blipFill>
        <p:spPr>
          <a:xfrm>
            <a:off x="4448349" y="-479824"/>
            <a:ext cx="4794399" cy="623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B8B2E3"/>
            </a:gs>
            <a:gs pos="100000">
              <a:srgbClr val="6459BA"/>
            </a:gs>
          </a:gsLst>
          <a:path path="circle">
            <a:fillToRect l="50000" t="50000" r="50000" b="50000"/>
          </a:path>
          <a:tileRect/>
        </a:gradFill>
        <a:effectLst/>
      </p:bgPr>
    </p:bg>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9825" y="-93100"/>
            <a:ext cx="8052900" cy="629700"/>
          </a:xfrm>
          <a:prstGeom prst="rect">
            <a:avLst/>
          </a:prstGeom>
        </p:spPr>
        <p:txBody>
          <a:bodyPr lIns="91425" tIns="91425" rIns="91425" bIns="91425" anchor="b" anchorCtr="0">
            <a:noAutofit/>
          </a:bodyPr>
          <a:lstStyle/>
          <a:p>
            <a:pPr lvl="0" rtl="0">
              <a:spcBef>
                <a:spcPts val="0"/>
              </a:spcBef>
              <a:buNone/>
            </a:pPr>
            <a:r>
              <a:rPr lang="en" sz="2400"/>
              <a:t>Target Audience//Why it will appeal to them.</a:t>
            </a:r>
          </a:p>
        </p:txBody>
      </p:sp>
      <p:sp>
        <p:nvSpPr>
          <p:cNvPr id="204" name="Shape 20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16</a:t>
            </a:fld>
            <a:endParaRPr lang="en"/>
          </a:p>
        </p:txBody>
      </p:sp>
      <p:graphicFrame>
        <p:nvGraphicFramePr>
          <p:cNvPr id="205" name="Shape 205"/>
          <p:cNvGraphicFramePr/>
          <p:nvPr/>
        </p:nvGraphicFramePr>
        <p:xfrm>
          <a:off x="457200" y="1197400"/>
          <a:ext cx="3000000" cy="3000000"/>
        </p:xfrm>
        <a:graphic>
          <a:graphicData uri="http://schemas.openxmlformats.org/drawingml/2006/table">
            <a:tbl>
              <a:tblPr>
                <a:noFill/>
                <a:tableStyleId>{1A100B59-454B-489A-B635-AA4E2EFF4DCE}</a:tableStyleId>
              </a:tblPr>
              <a:tblGrid>
                <a:gridCol w="4643000"/>
              </a:tblGrid>
              <a:tr h="600350">
                <a:tc>
                  <a:txBody>
                    <a:bodyPr/>
                    <a:lstStyle/>
                    <a:p>
                      <a:pPr lvl="0" rtl="0">
                        <a:spcBef>
                          <a:spcPts val="0"/>
                        </a:spcBef>
                        <a:buNone/>
                      </a:pPr>
                      <a:r>
                        <a:rPr lang="en" sz="3000" b="1">
                          <a:solidFill>
                            <a:schemeClr val="lt1"/>
                          </a:solidFill>
                          <a:latin typeface="Fredericka the Great"/>
                          <a:ea typeface="Fredericka the Great"/>
                          <a:cs typeface="Fredericka the Great"/>
                          <a:sym typeface="Fredericka the Great"/>
                        </a:rPr>
                        <a:t>Secondary Audience </a:t>
                      </a:r>
                    </a:p>
                  </a:txBody>
                  <a:tcPr marL="91425" marR="91425" marT="91425" marB="91425">
                    <a:lnL w="9525" cap="flat" cmpd="sng">
                      <a:solidFill>
                        <a:srgbClr val="C9DAF8"/>
                      </a:solidFill>
                      <a:prstDash val="solid"/>
                      <a:round/>
                      <a:headEnd type="none" w="med" len="med"/>
                      <a:tailEnd type="none" w="med" len="med"/>
                    </a:lnL>
                    <a:lnR w="9525" cap="flat" cmpd="sng">
                      <a:solidFill>
                        <a:srgbClr val="C9DAF8"/>
                      </a:solidFill>
                      <a:prstDash val="solid"/>
                      <a:round/>
                      <a:headEnd type="none" w="med" len="med"/>
                      <a:tailEnd type="none" w="med" len="med"/>
                    </a:lnR>
                    <a:lnT w="9525" cap="flat" cmpd="sng">
                      <a:solidFill>
                        <a:srgbClr val="C9DAF8"/>
                      </a:solidFill>
                      <a:prstDash val="solid"/>
                      <a:round/>
                      <a:headEnd type="none" w="med" len="med"/>
                      <a:tailEnd type="none" w="med" len="med"/>
                    </a:lnT>
                    <a:lnB w="9525" cap="flat" cmpd="sng">
                      <a:solidFill>
                        <a:srgbClr val="C9DAF8"/>
                      </a:solidFill>
                      <a:prstDash val="solid"/>
                      <a:round/>
                      <a:headEnd type="none" w="med" len="med"/>
                      <a:tailEnd type="none" w="med" len="med"/>
                    </a:lnB>
                  </a:tcPr>
                </a:tc>
              </a:tr>
              <a:tr h="2699700">
                <a:tc>
                  <a:txBody>
                    <a:bodyPr/>
                    <a:lstStyle/>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HomeTeamNS members.</a:t>
                      </a:r>
                    </a:p>
                    <a:p>
                      <a:pPr lvl="0" rtl="0">
                        <a:spcBef>
                          <a:spcPts val="0"/>
                        </a:spcBef>
                        <a:buNone/>
                      </a:pPr>
                      <a:endParaRPr>
                        <a:solidFill>
                          <a:schemeClr val="lt1"/>
                        </a:solidFill>
                        <a:latin typeface="Raleway"/>
                        <a:ea typeface="Raleway"/>
                        <a:cs typeface="Raleway"/>
                        <a:sym typeface="Raleway"/>
                      </a:endParaRPr>
                    </a:p>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We wanted to extend our invitation for this event to our existing members too as our a clubhouse is a recreational centre and it is often visited by groups of friends and families.</a:t>
                      </a:r>
                    </a:p>
                    <a:p>
                      <a:pPr lvl="0" rtl="0">
                        <a:spcBef>
                          <a:spcPts val="0"/>
                        </a:spcBef>
                        <a:buNone/>
                      </a:pPr>
                      <a:endParaRPr>
                        <a:solidFill>
                          <a:schemeClr val="lt1"/>
                        </a:solidFill>
                        <a:latin typeface="Raleway"/>
                        <a:ea typeface="Raleway"/>
                        <a:cs typeface="Raleway"/>
                        <a:sym typeface="Raleway"/>
                      </a:endParaRPr>
                    </a:p>
                    <a:p>
                      <a:pPr marL="457200" lvl="0" indent="-228600" rtl="0">
                        <a:spcBef>
                          <a:spcPts val="0"/>
                        </a:spcBef>
                        <a:buClr>
                          <a:schemeClr val="lt1"/>
                        </a:buClr>
                        <a:buFont typeface="Raleway"/>
                        <a:buChar char="●"/>
                      </a:pPr>
                      <a:r>
                        <a:rPr lang="en">
                          <a:solidFill>
                            <a:schemeClr val="lt1"/>
                          </a:solidFill>
                          <a:latin typeface="Raleway"/>
                          <a:ea typeface="Raleway"/>
                          <a:cs typeface="Raleway"/>
                          <a:sym typeface="Raleway"/>
                        </a:rPr>
                        <a:t>Since the most frequented facility is laser tag we also believe that our members will enjoy this event as it is something similar </a:t>
                      </a:r>
                    </a:p>
                    <a:p>
                      <a:pPr lvl="0" rtl="0">
                        <a:spcBef>
                          <a:spcPts val="0"/>
                        </a:spcBef>
                        <a:buNone/>
                      </a:pPr>
                      <a:endParaRPr>
                        <a:solidFill>
                          <a:schemeClr val="lt1"/>
                        </a:solidFill>
                      </a:endParaRPr>
                    </a:p>
                  </a:txBody>
                  <a:tcPr marL="91425" marR="91425" marT="91425" marB="91425">
                    <a:lnL w="9525" cap="flat" cmpd="sng">
                      <a:solidFill>
                        <a:srgbClr val="C9DAF8"/>
                      </a:solidFill>
                      <a:prstDash val="solid"/>
                      <a:round/>
                      <a:headEnd type="none" w="med" len="med"/>
                      <a:tailEnd type="none" w="med" len="med"/>
                    </a:lnL>
                    <a:lnR w="9525" cap="flat" cmpd="sng">
                      <a:solidFill>
                        <a:srgbClr val="C9DAF8"/>
                      </a:solidFill>
                      <a:prstDash val="solid"/>
                      <a:round/>
                      <a:headEnd type="none" w="med" len="med"/>
                      <a:tailEnd type="none" w="med" len="med"/>
                    </a:lnR>
                    <a:lnT w="9525" cap="flat" cmpd="sng">
                      <a:solidFill>
                        <a:srgbClr val="C9DAF8"/>
                      </a:solidFill>
                      <a:prstDash val="solid"/>
                      <a:round/>
                      <a:headEnd type="none" w="med" len="med"/>
                      <a:tailEnd type="none" w="med" len="med"/>
                    </a:lnT>
                    <a:lnB w="9525" cap="flat" cmpd="sng">
                      <a:solidFill>
                        <a:srgbClr val="C9DAF8"/>
                      </a:solidFill>
                      <a:prstDash val="solid"/>
                      <a:round/>
                      <a:headEnd type="none" w="med" len="med"/>
                      <a:tailEnd type="none" w="med" len="med"/>
                    </a:lnB>
                  </a:tcPr>
                </a:tc>
              </a:tr>
            </a:tbl>
          </a:graphicData>
        </a:graphic>
      </p:graphicFrame>
      <p:pic>
        <p:nvPicPr>
          <p:cNvPr id="206" name="Shape 206" descr="Image result for millennial cartoon png"/>
          <p:cNvPicPr preferRelativeResize="0"/>
          <p:nvPr/>
        </p:nvPicPr>
        <p:blipFill rotWithShape="1">
          <a:blip r:embed="rId3">
            <a:alphaModFix/>
          </a:blip>
          <a:srcRect l="52285" t="-2240" r="-6822" b="2240"/>
          <a:stretch/>
        </p:blipFill>
        <p:spPr>
          <a:xfrm flipH="1">
            <a:off x="4349599" y="-619024"/>
            <a:ext cx="4794399" cy="623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lin ang="5400012" scaled="0"/>
        </a:gradFill>
        <a:effectLst/>
      </p:bgPr>
    </p:bg>
    <p:spTree>
      <p:nvGrpSpPr>
        <p:cNvPr id="1" name="Shape 210"/>
        <p:cNvGrpSpPr/>
        <p:nvPr/>
      </p:nvGrpSpPr>
      <p:grpSpPr>
        <a:xfrm>
          <a:off x="0" y="0"/>
          <a:ext cx="0" cy="0"/>
          <a:chOff x="0" y="0"/>
          <a:chExt cx="0" cy="0"/>
        </a:xfrm>
      </p:grpSpPr>
      <p:pic>
        <p:nvPicPr>
          <p:cNvPr id="211" name="Shape 211" descr="Related image"/>
          <p:cNvPicPr preferRelativeResize="0"/>
          <p:nvPr/>
        </p:nvPicPr>
        <p:blipFill>
          <a:blip r:embed="rId3">
            <a:alphaModFix/>
          </a:blip>
          <a:stretch>
            <a:fillRect/>
          </a:stretch>
        </p:blipFill>
        <p:spPr>
          <a:xfrm>
            <a:off x="-11636" y="204687"/>
            <a:ext cx="9144000" cy="4734120"/>
          </a:xfrm>
          <a:prstGeom prst="rect">
            <a:avLst/>
          </a:prstGeom>
          <a:noFill/>
          <a:ln>
            <a:noFill/>
          </a:ln>
        </p:spPr>
      </p:pic>
      <p:sp>
        <p:nvSpPr>
          <p:cNvPr id="212" name="Shape 212"/>
          <p:cNvSpPr txBox="1">
            <a:spLocks noGrp="1"/>
          </p:cNvSpPr>
          <p:nvPr>
            <p:ph type="ctrTitle" idx="4294967295"/>
          </p:nvPr>
        </p:nvSpPr>
        <p:spPr>
          <a:xfrm>
            <a:off x="1229425" y="-197850"/>
            <a:ext cx="8570400" cy="1423200"/>
          </a:xfrm>
          <a:prstGeom prst="rect">
            <a:avLst/>
          </a:prstGeom>
        </p:spPr>
        <p:txBody>
          <a:bodyPr lIns="91425" tIns="91425" rIns="91425" bIns="91425" anchor="b" anchorCtr="0">
            <a:noAutofit/>
          </a:bodyPr>
          <a:lstStyle/>
          <a:p>
            <a:pPr lvl="0" algn="ctr" rtl="0">
              <a:spcBef>
                <a:spcPts val="0"/>
              </a:spcBef>
              <a:buNone/>
            </a:pPr>
            <a:r>
              <a:rPr lang="en" sz="6000" b="0">
                <a:solidFill>
                  <a:srgbClr val="434343"/>
                </a:solidFill>
                <a:latin typeface="Shrikhand"/>
                <a:ea typeface="Shrikhand"/>
                <a:cs typeface="Shrikhand"/>
                <a:sym typeface="Shrikhand"/>
              </a:rPr>
              <a:t> IMC TOOLS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path path="circle">
            <a:fillToRect l="50000" t="50000" r="50000" b="50000"/>
          </a:path>
          <a:tileRect/>
        </a:gradFill>
        <a:effectLst/>
      </p:bgPr>
    </p:bg>
    <p:spTree>
      <p:nvGrpSpPr>
        <p:cNvPr id="1" name="Shape 216"/>
        <p:cNvGrpSpPr/>
        <p:nvPr/>
      </p:nvGrpSpPr>
      <p:grpSpPr>
        <a:xfrm>
          <a:off x="0" y="0"/>
          <a:ext cx="0" cy="0"/>
          <a:chOff x="0" y="0"/>
          <a:chExt cx="0" cy="0"/>
        </a:xfrm>
      </p:grpSpPr>
      <p:sp>
        <p:nvSpPr>
          <p:cNvPr id="217" name="Shape 21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18</a:t>
            </a:fld>
            <a:endParaRPr lang="en"/>
          </a:p>
        </p:txBody>
      </p:sp>
      <p:graphicFrame>
        <p:nvGraphicFramePr>
          <p:cNvPr id="218" name="Shape 218"/>
          <p:cNvGraphicFramePr/>
          <p:nvPr/>
        </p:nvGraphicFramePr>
        <p:xfrm>
          <a:off x="29975" y="312287"/>
          <a:ext cx="3000000" cy="3000000"/>
        </p:xfrm>
        <a:graphic>
          <a:graphicData uri="http://schemas.openxmlformats.org/drawingml/2006/table">
            <a:tbl>
              <a:tblPr>
                <a:noFill/>
                <a:tableStyleId>{1A100B59-454B-489A-B635-AA4E2EFF4DCE}</a:tableStyleId>
              </a:tblPr>
              <a:tblGrid>
                <a:gridCol w="1904075"/>
                <a:gridCol w="7179975"/>
              </a:tblGrid>
              <a:tr h="1282950">
                <a:tc>
                  <a:txBody>
                    <a:bodyPr/>
                    <a:lstStyle/>
                    <a:p>
                      <a:pPr lvl="0" rtl="0">
                        <a:lnSpc>
                          <a:spcPct val="115000"/>
                        </a:lnSpc>
                        <a:spcBef>
                          <a:spcPts val="0"/>
                        </a:spcBef>
                        <a:spcAft>
                          <a:spcPts val="1000"/>
                        </a:spcAft>
                        <a:buClr>
                          <a:schemeClr val="dk1"/>
                        </a:buClr>
                        <a:buSzPct val="45833"/>
                        <a:buFont typeface="Arial"/>
                        <a:buNone/>
                      </a:pPr>
                      <a:r>
                        <a:rPr lang="en" sz="2400" b="1">
                          <a:solidFill>
                            <a:srgbClr val="6AA84F"/>
                          </a:solidFill>
                          <a:latin typeface="Racing Sans One"/>
                          <a:ea typeface="Racing Sans One"/>
                          <a:cs typeface="Racing Sans One"/>
                          <a:sym typeface="Racing Sans One"/>
                        </a:rPr>
                        <a:t>SOCIAL MEDIA </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38761D"/>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lnSpc>
                          <a:spcPct val="115000"/>
                        </a:lnSpc>
                        <a:spcBef>
                          <a:spcPts val="0"/>
                        </a:spcBef>
                        <a:spcAft>
                          <a:spcPts val="1000"/>
                        </a:spcAft>
                        <a:buClr>
                          <a:schemeClr val="dk1"/>
                        </a:buClr>
                        <a:buSzPct val="78571"/>
                        <a:buFont typeface="Arial"/>
                        <a:buNone/>
                      </a:pPr>
                      <a:r>
                        <a:rPr lang="en">
                          <a:solidFill>
                            <a:srgbClr val="D9EAD3"/>
                          </a:solidFill>
                          <a:latin typeface="Comfortaa"/>
                          <a:ea typeface="Comfortaa"/>
                          <a:cs typeface="Comfortaa"/>
                          <a:sym typeface="Comfortaa"/>
                        </a:rPr>
                        <a:t>Youtube will be a platform for all of our promotional videos of HomeTeamNS’ facilities.</a:t>
                      </a:r>
                    </a:p>
                    <a:p>
                      <a:pPr lvl="0" rtl="0">
                        <a:lnSpc>
                          <a:spcPct val="115000"/>
                        </a:lnSpc>
                        <a:spcBef>
                          <a:spcPts val="0"/>
                        </a:spcBef>
                        <a:spcAft>
                          <a:spcPts val="1000"/>
                        </a:spcAft>
                        <a:buClr>
                          <a:schemeClr val="dk1"/>
                        </a:buClr>
                        <a:buSzPct val="78571"/>
                        <a:buFont typeface="Arial"/>
                        <a:buNone/>
                      </a:pPr>
                      <a:r>
                        <a:rPr lang="en">
                          <a:solidFill>
                            <a:srgbClr val="D9EAD3"/>
                          </a:solidFill>
                          <a:latin typeface="Comfortaa"/>
                          <a:ea typeface="Comfortaa"/>
                          <a:cs typeface="Comfortaa"/>
                          <a:sym typeface="Comfortaa"/>
                        </a:rPr>
                        <a:t>Facebook and Instagram will be used for the social media campaign</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38761D"/>
                      </a:solidFill>
                      <a:prstDash val="solid"/>
                      <a:round/>
                      <a:headEnd type="none" w="med" len="med"/>
                      <a:tailEnd type="none" w="med" len="med"/>
                    </a:lnT>
                    <a:lnB w="9525" cap="flat" cmpd="sng">
                      <a:solidFill>
                        <a:srgbClr val="D9EAD3"/>
                      </a:solidFill>
                      <a:prstDash val="solid"/>
                      <a:round/>
                      <a:headEnd type="none" w="med" len="med"/>
                      <a:tailEnd type="none" w="med" len="med"/>
                    </a:lnB>
                  </a:tcPr>
                </a:tc>
              </a:tr>
              <a:tr h="1096825">
                <a:tc>
                  <a:txBody>
                    <a:bodyPr/>
                    <a:lstStyle/>
                    <a:p>
                      <a:pPr lvl="0" rtl="0">
                        <a:lnSpc>
                          <a:spcPct val="115000"/>
                        </a:lnSpc>
                        <a:spcBef>
                          <a:spcPts val="0"/>
                        </a:spcBef>
                        <a:spcAft>
                          <a:spcPts val="1000"/>
                        </a:spcAft>
                        <a:buClr>
                          <a:schemeClr val="dk1"/>
                        </a:buClr>
                        <a:buSzPct val="45833"/>
                        <a:buFont typeface="Arial"/>
                        <a:buNone/>
                      </a:pPr>
                      <a:r>
                        <a:rPr lang="en" sz="2400" b="1">
                          <a:solidFill>
                            <a:srgbClr val="6AA84F"/>
                          </a:solidFill>
                          <a:latin typeface="Racing Sans One"/>
                          <a:ea typeface="Racing Sans One"/>
                          <a:cs typeface="Racing Sans One"/>
                          <a:sym typeface="Racing Sans One"/>
                        </a:rPr>
                        <a:t>DIRECT MARKETING </a:t>
                      </a:r>
                    </a:p>
                    <a:p>
                      <a:pPr lvl="0">
                        <a:spcBef>
                          <a:spcPts val="0"/>
                        </a:spcBef>
                        <a:buNone/>
                      </a:pPr>
                      <a:endParaRPr sz="2400">
                        <a:solidFill>
                          <a:srgbClr val="6AA84F"/>
                        </a:solidFill>
                        <a:latin typeface="Racing Sans One"/>
                        <a:ea typeface="Racing Sans One"/>
                        <a:cs typeface="Racing Sans One"/>
                        <a:sym typeface="Racing Sans One"/>
                      </a:endParaRP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lnSpc>
                          <a:spcPct val="115000"/>
                        </a:lnSpc>
                        <a:spcBef>
                          <a:spcPts val="0"/>
                        </a:spcBef>
                        <a:spcAft>
                          <a:spcPts val="1000"/>
                        </a:spcAft>
                        <a:buNone/>
                      </a:pPr>
                      <a:r>
                        <a:rPr lang="en">
                          <a:solidFill>
                            <a:srgbClr val="D9EAD3"/>
                          </a:solidFill>
                          <a:latin typeface="Comfortaa"/>
                          <a:ea typeface="Comfortaa"/>
                          <a:cs typeface="Comfortaa"/>
                          <a:sym typeface="Comfortaa"/>
                        </a:rPr>
                        <a:t>EDM will be sent to promote our big idea, which is the event. It will be sent to our existing members. Their email addresses will be retrieved from Hometeamns database </a:t>
                      </a:r>
                    </a:p>
                    <a:p>
                      <a:pPr lvl="0" rtl="0">
                        <a:lnSpc>
                          <a:spcPct val="115000"/>
                        </a:lnSpc>
                        <a:spcBef>
                          <a:spcPts val="0"/>
                        </a:spcBef>
                        <a:spcAft>
                          <a:spcPts val="1000"/>
                        </a:spcAft>
                        <a:buClr>
                          <a:schemeClr val="dk1"/>
                        </a:buClr>
                        <a:buSzPct val="78571"/>
                        <a:buFont typeface="Arial"/>
                        <a:buNone/>
                      </a:pPr>
                      <a:endParaRPr>
                        <a:solidFill>
                          <a:srgbClr val="D9EAD3"/>
                        </a:solidFill>
                        <a:latin typeface="Comfortaa"/>
                        <a:ea typeface="Comfortaa"/>
                        <a:cs typeface="Comfortaa"/>
                        <a:sym typeface="Comfortaa"/>
                      </a:endParaRP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r>
              <a:tr h="267925">
                <a:tc>
                  <a:txBody>
                    <a:bodyPr/>
                    <a:lstStyle/>
                    <a:p>
                      <a:pPr lvl="0" rtl="0">
                        <a:lnSpc>
                          <a:spcPct val="115000"/>
                        </a:lnSpc>
                        <a:spcBef>
                          <a:spcPts val="0"/>
                        </a:spcBef>
                        <a:spcAft>
                          <a:spcPts val="1000"/>
                        </a:spcAft>
                        <a:buClr>
                          <a:schemeClr val="dk1"/>
                        </a:buClr>
                        <a:buSzPct val="45833"/>
                        <a:buFont typeface="Arial"/>
                        <a:buNone/>
                      </a:pPr>
                      <a:r>
                        <a:rPr lang="en" sz="2400" b="1">
                          <a:solidFill>
                            <a:srgbClr val="6AA84F"/>
                          </a:solidFill>
                          <a:latin typeface="Racing Sans One"/>
                          <a:ea typeface="Racing Sans One"/>
                          <a:cs typeface="Racing Sans One"/>
                          <a:sym typeface="Racing Sans One"/>
                        </a:rPr>
                        <a:t>PUBLIC RELATIONS</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spcBef>
                          <a:spcPts val="0"/>
                        </a:spcBef>
                        <a:buNone/>
                      </a:pPr>
                      <a:r>
                        <a:rPr lang="en">
                          <a:solidFill>
                            <a:srgbClr val="D9EAD3"/>
                          </a:solidFill>
                          <a:latin typeface="Comfortaa"/>
                          <a:ea typeface="Comfortaa"/>
                          <a:cs typeface="Comfortaa"/>
                          <a:sym typeface="Comfortaa"/>
                        </a:rPr>
                        <a:t>Send media kits to influencers such as NOC, Jian Hao, Wah Banana!, The Smart Local, Xavier Lur. </a:t>
                      </a:r>
                    </a:p>
                    <a:p>
                      <a:pPr lvl="0" rtl="0">
                        <a:spcBef>
                          <a:spcPts val="0"/>
                        </a:spcBef>
                        <a:buNone/>
                      </a:pPr>
                      <a:endParaRPr>
                        <a:solidFill>
                          <a:srgbClr val="D9EAD3"/>
                        </a:solidFill>
                        <a:latin typeface="Comfortaa"/>
                        <a:ea typeface="Comfortaa"/>
                        <a:cs typeface="Comfortaa"/>
                        <a:sym typeface="Comfortaa"/>
                      </a:endParaRPr>
                    </a:p>
                    <a:p>
                      <a:pPr lvl="0" rtl="0">
                        <a:spcBef>
                          <a:spcPts val="0"/>
                        </a:spcBef>
                        <a:buNone/>
                      </a:pPr>
                      <a:r>
                        <a:rPr lang="en">
                          <a:solidFill>
                            <a:srgbClr val="D9EAD3"/>
                          </a:solidFill>
                          <a:latin typeface="Comfortaa"/>
                          <a:ea typeface="Comfortaa"/>
                          <a:cs typeface="Comfortaa"/>
                          <a:sym typeface="Comfortaa"/>
                        </a:rPr>
                        <a:t>Provide them with a free pass to access all our facilities for a week </a:t>
                      </a:r>
                    </a:p>
                    <a:p>
                      <a:pPr lvl="0" rtl="0">
                        <a:spcBef>
                          <a:spcPts val="0"/>
                        </a:spcBef>
                        <a:buNone/>
                      </a:pPr>
                      <a:endParaRPr>
                        <a:solidFill>
                          <a:srgbClr val="D9EAD3"/>
                        </a:solidFill>
                        <a:latin typeface="Comfortaa"/>
                        <a:ea typeface="Comfortaa"/>
                        <a:cs typeface="Comfortaa"/>
                        <a:sym typeface="Comfortaa"/>
                      </a:endParaRPr>
                    </a:p>
                    <a:p>
                      <a:pPr lvl="0" rtl="0">
                        <a:spcBef>
                          <a:spcPts val="0"/>
                        </a:spcBef>
                        <a:buNone/>
                      </a:pPr>
                      <a:r>
                        <a:rPr lang="en">
                          <a:solidFill>
                            <a:srgbClr val="D9EAD3"/>
                          </a:solidFill>
                          <a:latin typeface="Comfortaa"/>
                          <a:ea typeface="Comfortaa"/>
                          <a:cs typeface="Comfortaa"/>
                          <a:sym typeface="Comfortaa"/>
                        </a:rPr>
                        <a:t>Invite TNP, Today to attend the event in hope to attain media coverage </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222"/>
        <p:cNvGrpSpPr/>
        <p:nvPr/>
      </p:nvGrpSpPr>
      <p:grpSpPr>
        <a:xfrm>
          <a:off x="0" y="0"/>
          <a:ext cx="0" cy="0"/>
          <a:chOff x="0" y="0"/>
          <a:chExt cx="0" cy="0"/>
        </a:xfrm>
      </p:grpSpPr>
      <p:sp>
        <p:nvSpPr>
          <p:cNvPr id="223" name="Shape 22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sp>
        <p:nvSpPr>
          <p:cNvPr id="224" name="Shape 224"/>
          <p:cNvSpPr txBox="1"/>
          <p:nvPr/>
        </p:nvSpPr>
        <p:spPr>
          <a:xfrm>
            <a:off x="192725" y="246075"/>
            <a:ext cx="2490600" cy="1005000"/>
          </a:xfrm>
          <a:prstGeom prst="rect">
            <a:avLst/>
          </a:prstGeom>
          <a:noFill/>
          <a:ln>
            <a:noFill/>
          </a:ln>
        </p:spPr>
        <p:txBody>
          <a:bodyPr lIns="91425" tIns="91425" rIns="91425" bIns="91425" anchor="t" anchorCtr="0">
            <a:noAutofit/>
          </a:bodyPr>
          <a:lstStyle/>
          <a:p>
            <a:pPr lvl="0">
              <a:spcBef>
                <a:spcPts val="0"/>
              </a:spcBef>
              <a:buNone/>
            </a:pPr>
            <a:r>
              <a:rPr lang="en" sz="6000">
                <a:solidFill>
                  <a:srgbClr val="C27BA0"/>
                </a:solidFill>
                <a:latin typeface="Racing Sans One"/>
                <a:ea typeface="Racing Sans One"/>
                <a:cs typeface="Racing Sans One"/>
                <a:sym typeface="Racing Sans One"/>
              </a:rPr>
              <a:t>Media </a:t>
            </a:r>
          </a:p>
          <a:p>
            <a:pPr lvl="0">
              <a:spcBef>
                <a:spcPts val="0"/>
              </a:spcBef>
              <a:buNone/>
            </a:pPr>
            <a:endParaRPr sz="6000">
              <a:solidFill>
                <a:srgbClr val="C27BA0"/>
              </a:solidFill>
              <a:latin typeface="Racing Sans One"/>
              <a:ea typeface="Racing Sans One"/>
              <a:cs typeface="Racing Sans One"/>
              <a:sym typeface="Racing Sans One"/>
            </a:endParaRPr>
          </a:p>
        </p:txBody>
      </p:sp>
      <p:pic>
        <p:nvPicPr>
          <p:cNvPr id="225" name="Shape 225"/>
          <p:cNvPicPr preferRelativeResize="0"/>
          <p:nvPr/>
        </p:nvPicPr>
        <p:blipFill>
          <a:blip r:embed="rId3">
            <a:alphaModFix/>
          </a:blip>
          <a:stretch>
            <a:fillRect/>
          </a:stretch>
        </p:blipFill>
        <p:spPr>
          <a:xfrm>
            <a:off x="6689192" y="2843097"/>
            <a:ext cx="2354225" cy="2075652"/>
          </a:xfrm>
          <a:prstGeom prst="rect">
            <a:avLst/>
          </a:prstGeom>
          <a:noFill/>
          <a:ln>
            <a:noFill/>
          </a:ln>
        </p:spPr>
      </p:pic>
      <p:pic>
        <p:nvPicPr>
          <p:cNvPr id="226" name="Shape 226"/>
          <p:cNvPicPr preferRelativeResize="0"/>
          <p:nvPr/>
        </p:nvPicPr>
        <p:blipFill>
          <a:blip r:embed="rId4">
            <a:alphaModFix/>
          </a:blip>
          <a:stretch>
            <a:fillRect/>
          </a:stretch>
        </p:blipFill>
        <p:spPr>
          <a:xfrm>
            <a:off x="3819148" y="2750434"/>
            <a:ext cx="2354225" cy="2260991"/>
          </a:xfrm>
          <a:prstGeom prst="rect">
            <a:avLst/>
          </a:prstGeom>
          <a:noFill/>
          <a:ln>
            <a:noFill/>
          </a:ln>
        </p:spPr>
      </p:pic>
      <p:pic>
        <p:nvPicPr>
          <p:cNvPr id="227" name="Shape 227"/>
          <p:cNvPicPr preferRelativeResize="0"/>
          <p:nvPr/>
        </p:nvPicPr>
        <p:blipFill>
          <a:blip r:embed="rId5">
            <a:alphaModFix/>
          </a:blip>
          <a:stretch>
            <a:fillRect/>
          </a:stretch>
        </p:blipFill>
        <p:spPr>
          <a:xfrm>
            <a:off x="113454" y="2657750"/>
            <a:ext cx="3189850" cy="2261000"/>
          </a:xfrm>
          <a:prstGeom prst="rect">
            <a:avLst/>
          </a:prstGeom>
          <a:noFill/>
          <a:ln>
            <a:noFill/>
          </a:ln>
        </p:spPr>
      </p:pic>
      <p:pic>
        <p:nvPicPr>
          <p:cNvPr id="228" name="Shape 228"/>
          <p:cNvPicPr preferRelativeResize="0"/>
          <p:nvPr/>
        </p:nvPicPr>
        <p:blipFill>
          <a:blip r:embed="rId6">
            <a:alphaModFix/>
          </a:blip>
          <a:stretch>
            <a:fillRect/>
          </a:stretch>
        </p:blipFill>
        <p:spPr>
          <a:xfrm>
            <a:off x="2684306" y="116324"/>
            <a:ext cx="1960994" cy="2682925"/>
          </a:xfrm>
          <a:prstGeom prst="rect">
            <a:avLst/>
          </a:prstGeom>
          <a:noFill/>
          <a:ln>
            <a:noFill/>
          </a:ln>
        </p:spPr>
      </p:pic>
      <p:pic>
        <p:nvPicPr>
          <p:cNvPr id="229" name="Shape 229"/>
          <p:cNvPicPr preferRelativeResize="0"/>
          <p:nvPr/>
        </p:nvPicPr>
        <p:blipFill>
          <a:blip r:embed="rId7">
            <a:alphaModFix/>
          </a:blip>
          <a:stretch>
            <a:fillRect/>
          </a:stretch>
        </p:blipFill>
        <p:spPr>
          <a:xfrm>
            <a:off x="5055053" y="74399"/>
            <a:ext cx="3454973" cy="2682924"/>
          </a:xfrm>
          <a:prstGeom prst="rect">
            <a:avLst/>
          </a:prstGeom>
          <a:noFill/>
          <a:ln>
            <a:noFill/>
          </a:ln>
        </p:spPr>
      </p:pic>
      <p:sp>
        <p:nvSpPr>
          <p:cNvPr id="230" name="Shape 230"/>
          <p:cNvSpPr txBox="1"/>
          <p:nvPr/>
        </p:nvSpPr>
        <p:spPr>
          <a:xfrm>
            <a:off x="189650" y="-12275"/>
            <a:ext cx="3000000" cy="3000000"/>
          </a:xfrm>
          <a:prstGeom prst="rect">
            <a:avLst/>
          </a:prstGeom>
          <a:noFill/>
          <a:ln>
            <a:noFill/>
          </a:ln>
        </p:spPr>
        <p:txBody>
          <a:bodyPr lIns="91425" tIns="91425" rIns="91425" bIns="91425" anchor="ctr" anchorCtr="0">
            <a:noAutofit/>
          </a:bodyPr>
          <a:lstStyle/>
          <a:p>
            <a:pPr lvl="0" rtl="0">
              <a:spcBef>
                <a:spcPts val="0"/>
              </a:spcBef>
              <a:buNone/>
            </a:pPr>
            <a:r>
              <a:rPr lang="en" sz="9000">
                <a:solidFill>
                  <a:srgbClr val="C27BA0"/>
                </a:solidFill>
                <a:latin typeface="Racing Sans One"/>
                <a:ea typeface="Racing Sans One"/>
                <a:cs typeface="Racing Sans One"/>
                <a:sym typeface="Racing Sans One"/>
              </a:rPr>
              <a:t>Kit: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69"/>
        <p:cNvGrpSpPr/>
        <p:nvPr/>
      </p:nvGrpSpPr>
      <p:grpSpPr>
        <a:xfrm>
          <a:off x="0" y="0"/>
          <a:ext cx="0" cy="0"/>
          <a:chOff x="0" y="0"/>
          <a:chExt cx="0" cy="0"/>
        </a:xfrm>
      </p:grpSpPr>
      <p:sp>
        <p:nvSpPr>
          <p:cNvPr id="70" name="Shape 70"/>
          <p:cNvSpPr/>
          <p:nvPr/>
        </p:nvSpPr>
        <p:spPr>
          <a:xfrm>
            <a:off x="264925" y="1350529"/>
            <a:ext cx="6458400" cy="1048800"/>
          </a:xfrm>
          <a:prstGeom prst="roundRect">
            <a:avLst>
              <a:gd name="adj" fmla="val 16667"/>
            </a:avLst>
          </a:prstGeom>
          <a:solidFill>
            <a:srgbClr val="EA9999"/>
          </a:solidFill>
          <a:ln w="38100" cap="flat" cmpd="sng">
            <a:solidFill>
              <a:srgbClr val="43434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txBox="1"/>
          <p:nvPr/>
        </p:nvSpPr>
        <p:spPr>
          <a:xfrm>
            <a:off x="295808" y="1282773"/>
            <a:ext cx="6348299" cy="1167900"/>
          </a:xfrm>
          <a:prstGeom prst="rect">
            <a:avLst/>
          </a:prstGeom>
          <a:noFill/>
          <a:ln>
            <a:noFill/>
          </a:ln>
        </p:spPr>
        <p:txBody>
          <a:bodyPr lIns="91425" tIns="91425" rIns="91425" bIns="91425" anchor="ctr" anchorCtr="0">
            <a:noAutofit/>
          </a:bodyPr>
          <a:lstStyle/>
          <a:p>
            <a:pPr lvl="0" rtl="0">
              <a:spcBef>
                <a:spcPts val="0"/>
              </a:spcBef>
              <a:buNone/>
            </a:pPr>
            <a:r>
              <a:rPr lang="en" sz="1800">
                <a:solidFill>
                  <a:schemeClr val="lt1"/>
                </a:solidFill>
                <a:latin typeface="Montserrat"/>
                <a:ea typeface="Montserrat"/>
                <a:cs typeface="Montserrat"/>
                <a:sym typeface="Montserrat"/>
              </a:rPr>
              <a:t>To raise awareness about HomeTeamNS’s Bukit Batok club house among millennials aged 17 to 27.</a:t>
            </a:r>
          </a:p>
        </p:txBody>
      </p:sp>
      <p:pic>
        <p:nvPicPr>
          <p:cNvPr id="72" name="Shape 72" descr="Image result for millennials cartoon png"/>
          <p:cNvPicPr preferRelativeResize="0"/>
          <p:nvPr/>
        </p:nvPicPr>
        <p:blipFill>
          <a:blip r:embed="rId3">
            <a:alphaModFix/>
          </a:blip>
          <a:stretch>
            <a:fillRect/>
          </a:stretch>
        </p:blipFill>
        <p:spPr>
          <a:xfrm rot="10800000" flipH="1">
            <a:off x="6829703" y="386948"/>
            <a:ext cx="2227646" cy="2305550"/>
          </a:xfrm>
          <a:prstGeom prst="rect">
            <a:avLst/>
          </a:prstGeom>
          <a:noFill/>
          <a:ln>
            <a:noFill/>
          </a:ln>
        </p:spPr>
      </p:pic>
      <p:sp>
        <p:nvSpPr>
          <p:cNvPr id="73" name="Shape 73"/>
          <p:cNvSpPr txBox="1">
            <a:spLocks noGrp="1"/>
          </p:cNvSpPr>
          <p:nvPr>
            <p:ph type="title"/>
          </p:nvPr>
        </p:nvSpPr>
        <p:spPr>
          <a:xfrm>
            <a:off x="11743" y="18616"/>
            <a:ext cx="3622800" cy="472200"/>
          </a:xfrm>
          <a:prstGeom prst="rect">
            <a:avLst/>
          </a:prstGeom>
        </p:spPr>
        <p:txBody>
          <a:bodyPr lIns="91425" tIns="91425" rIns="91425" bIns="91425" anchor="b" anchorCtr="0">
            <a:noAutofit/>
          </a:bodyPr>
          <a:lstStyle/>
          <a:p>
            <a:pPr lvl="0" rtl="0">
              <a:spcBef>
                <a:spcPts val="0"/>
              </a:spcBef>
              <a:buNone/>
            </a:pPr>
            <a:r>
              <a:rPr lang="en"/>
              <a:t>Smart Objectives:</a:t>
            </a:r>
          </a:p>
        </p:txBody>
      </p:sp>
      <p:sp>
        <p:nvSpPr>
          <p:cNvPr id="74" name="Shape 7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a:t>
            </a:fld>
            <a:endParaRPr lang="en"/>
          </a:p>
        </p:txBody>
      </p:sp>
      <p:sp>
        <p:nvSpPr>
          <p:cNvPr id="75" name="Shape 75"/>
          <p:cNvSpPr/>
          <p:nvPr/>
        </p:nvSpPr>
        <p:spPr>
          <a:xfrm>
            <a:off x="1459550" y="3113150"/>
            <a:ext cx="7597800" cy="1167900"/>
          </a:xfrm>
          <a:prstGeom prst="roundRect">
            <a:avLst>
              <a:gd name="adj" fmla="val 16667"/>
            </a:avLst>
          </a:prstGeom>
          <a:solidFill>
            <a:srgbClr val="EA9999"/>
          </a:solidFill>
          <a:ln w="38100" cap="flat" cmpd="sng">
            <a:solidFill>
              <a:srgbClr val="43434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6" name="Shape 76" descr="Image result for millennials cartoon png"/>
          <p:cNvPicPr preferRelativeResize="0"/>
          <p:nvPr/>
        </p:nvPicPr>
        <p:blipFill>
          <a:blip r:embed="rId4">
            <a:alphaModFix/>
          </a:blip>
          <a:stretch>
            <a:fillRect/>
          </a:stretch>
        </p:blipFill>
        <p:spPr>
          <a:xfrm>
            <a:off x="11750" y="2641975"/>
            <a:ext cx="1644100" cy="2485224"/>
          </a:xfrm>
          <a:prstGeom prst="rect">
            <a:avLst/>
          </a:prstGeom>
          <a:noFill/>
          <a:ln>
            <a:noFill/>
          </a:ln>
        </p:spPr>
      </p:pic>
      <p:sp>
        <p:nvSpPr>
          <p:cNvPr id="77" name="Shape 77"/>
          <p:cNvSpPr txBox="1">
            <a:spLocks noGrp="1"/>
          </p:cNvSpPr>
          <p:nvPr>
            <p:ph type="body" idx="1"/>
          </p:nvPr>
        </p:nvSpPr>
        <p:spPr>
          <a:xfrm>
            <a:off x="1495800" y="2913225"/>
            <a:ext cx="7468500" cy="16827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800">
                <a:solidFill>
                  <a:schemeClr val="lt1"/>
                </a:solidFill>
                <a:latin typeface="Montserrat"/>
                <a:ea typeface="Montserrat"/>
                <a:cs typeface="Montserrat"/>
                <a:sym typeface="Montserrat"/>
              </a:rPr>
              <a:t/>
            </a:r>
            <a:br>
              <a:rPr lang="en" sz="1800">
                <a:solidFill>
                  <a:schemeClr val="lt1"/>
                </a:solidFill>
                <a:latin typeface="Montserrat"/>
                <a:ea typeface="Montserrat"/>
                <a:cs typeface="Montserrat"/>
                <a:sym typeface="Montserrat"/>
              </a:rPr>
            </a:br>
            <a:r>
              <a:rPr lang="en" sz="1800">
                <a:solidFill>
                  <a:schemeClr val="lt1"/>
                </a:solidFill>
                <a:latin typeface="Montserrat"/>
                <a:ea typeface="Montserrat"/>
                <a:cs typeface="Montserrat"/>
                <a:sym typeface="Montserrat"/>
              </a:rPr>
              <a:t>Increase the number of likes and followers of HTNS social media pages  (Facebook and Instagram) by 10% through our social media campaign and event on 12 August 2017.</a:t>
            </a:r>
          </a:p>
          <a:p>
            <a:pPr lvl="0" rtl="0">
              <a:spcBef>
                <a:spcPts val="0"/>
              </a:spcBef>
              <a:spcAft>
                <a:spcPts val="0"/>
              </a:spcAft>
              <a:buClr>
                <a:schemeClr val="dk1"/>
              </a:buClr>
              <a:buSzPct val="45833"/>
              <a:buFont typeface="Arial"/>
              <a:buNone/>
            </a:pPr>
            <a:endParaRPr sz="2400">
              <a:latin typeface="Montserrat"/>
              <a:ea typeface="Montserrat"/>
              <a:cs typeface="Montserrat"/>
              <a:sym typeface="Montserrat"/>
            </a:endParaRPr>
          </a:p>
          <a:p>
            <a:pPr lvl="0">
              <a:spcBef>
                <a:spcPts val="0"/>
              </a:spcBef>
              <a:buNone/>
            </a:pPr>
            <a:endParaRPr sz="24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234"/>
        <p:cNvGrpSpPr/>
        <p:nvPr/>
      </p:nvGrpSpPr>
      <p:grpSpPr>
        <a:xfrm>
          <a:off x="0" y="0"/>
          <a:ext cx="0" cy="0"/>
          <a:chOff x="0" y="0"/>
          <a:chExt cx="0" cy="0"/>
        </a:xfrm>
      </p:grpSpPr>
      <p:sp>
        <p:nvSpPr>
          <p:cNvPr id="235" name="Shape 235"/>
          <p:cNvSpPr/>
          <p:nvPr/>
        </p:nvSpPr>
        <p:spPr>
          <a:xfrm>
            <a:off x="5143174" y="268325"/>
            <a:ext cx="2979580" cy="4606845"/>
          </a:xfrm>
          <a:custGeom>
            <a:avLst/>
            <a:gdLst/>
            <a:ahLst/>
            <a:cxnLst/>
            <a:rect l="0" t="0" r="0" b="0"/>
            <a:pathLst>
              <a:path w="30819" h="61841" extrusionOk="0">
                <a:moveTo>
                  <a:pt x="5160" y="2580"/>
                </a:moveTo>
                <a:lnTo>
                  <a:pt x="5295" y="2648"/>
                </a:lnTo>
                <a:lnTo>
                  <a:pt x="5363" y="2784"/>
                </a:lnTo>
                <a:lnTo>
                  <a:pt x="5363" y="2920"/>
                </a:lnTo>
                <a:lnTo>
                  <a:pt x="5363" y="3055"/>
                </a:lnTo>
                <a:lnTo>
                  <a:pt x="5295" y="3191"/>
                </a:lnTo>
                <a:lnTo>
                  <a:pt x="5160" y="3259"/>
                </a:lnTo>
                <a:lnTo>
                  <a:pt x="4888" y="3259"/>
                </a:lnTo>
                <a:lnTo>
                  <a:pt x="4752" y="3191"/>
                </a:lnTo>
                <a:lnTo>
                  <a:pt x="4684" y="3055"/>
                </a:lnTo>
                <a:lnTo>
                  <a:pt x="4684" y="2920"/>
                </a:lnTo>
                <a:lnTo>
                  <a:pt x="4684" y="2784"/>
                </a:lnTo>
                <a:lnTo>
                  <a:pt x="4752" y="2648"/>
                </a:lnTo>
                <a:lnTo>
                  <a:pt x="4888" y="2580"/>
                </a:lnTo>
                <a:close/>
                <a:moveTo>
                  <a:pt x="15410" y="2241"/>
                </a:moveTo>
                <a:lnTo>
                  <a:pt x="15681" y="2309"/>
                </a:lnTo>
                <a:lnTo>
                  <a:pt x="15885" y="2444"/>
                </a:lnTo>
                <a:lnTo>
                  <a:pt x="16021" y="2648"/>
                </a:lnTo>
                <a:lnTo>
                  <a:pt x="16088" y="2920"/>
                </a:lnTo>
                <a:lnTo>
                  <a:pt x="16021" y="3191"/>
                </a:lnTo>
                <a:lnTo>
                  <a:pt x="15885" y="3395"/>
                </a:lnTo>
                <a:lnTo>
                  <a:pt x="15681" y="3531"/>
                </a:lnTo>
                <a:lnTo>
                  <a:pt x="15410" y="3598"/>
                </a:lnTo>
                <a:lnTo>
                  <a:pt x="15138" y="3531"/>
                </a:lnTo>
                <a:lnTo>
                  <a:pt x="14934" y="3395"/>
                </a:lnTo>
                <a:lnTo>
                  <a:pt x="14799" y="3191"/>
                </a:lnTo>
                <a:lnTo>
                  <a:pt x="14731" y="2920"/>
                </a:lnTo>
                <a:lnTo>
                  <a:pt x="14799" y="2648"/>
                </a:lnTo>
                <a:lnTo>
                  <a:pt x="14934" y="2444"/>
                </a:lnTo>
                <a:lnTo>
                  <a:pt x="15138" y="2309"/>
                </a:lnTo>
                <a:lnTo>
                  <a:pt x="15410" y="2241"/>
                </a:lnTo>
                <a:close/>
                <a:moveTo>
                  <a:pt x="29393" y="5228"/>
                </a:moveTo>
                <a:lnTo>
                  <a:pt x="29461" y="5296"/>
                </a:lnTo>
                <a:lnTo>
                  <a:pt x="29461" y="54849"/>
                </a:lnTo>
                <a:lnTo>
                  <a:pt x="1426" y="54849"/>
                </a:lnTo>
                <a:lnTo>
                  <a:pt x="1426" y="5296"/>
                </a:lnTo>
                <a:lnTo>
                  <a:pt x="1494" y="5228"/>
                </a:lnTo>
                <a:close/>
                <a:moveTo>
                  <a:pt x="15410" y="544"/>
                </a:moveTo>
                <a:lnTo>
                  <a:pt x="19143" y="612"/>
                </a:lnTo>
                <a:lnTo>
                  <a:pt x="23012" y="747"/>
                </a:lnTo>
                <a:lnTo>
                  <a:pt x="26339" y="951"/>
                </a:lnTo>
                <a:lnTo>
                  <a:pt x="27560" y="1087"/>
                </a:lnTo>
                <a:lnTo>
                  <a:pt x="27560" y="1087"/>
                </a:lnTo>
                <a:lnTo>
                  <a:pt x="26339" y="1019"/>
                </a:lnTo>
                <a:lnTo>
                  <a:pt x="23012" y="815"/>
                </a:lnTo>
                <a:lnTo>
                  <a:pt x="19143" y="680"/>
                </a:lnTo>
                <a:lnTo>
                  <a:pt x="15410" y="612"/>
                </a:lnTo>
                <a:lnTo>
                  <a:pt x="11676" y="680"/>
                </a:lnTo>
                <a:lnTo>
                  <a:pt x="7807" y="815"/>
                </a:lnTo>
                <a:lnTo>
                  <a:pt x="4481" y="1019"/>
                </a:lnTo>
                <a:lnTo>
                  <a:pt x="3259" y="1087"/>
                </a:lnTo>
                <a:lnTo>
                  <a:pt x="2444" y="1223"/>
                </a:lnTo>
                <a:lnTo>
                  <a:pt x="1969" y="1358"/>
                </a:lnTo>
                <a:lnTo>
                  <a:pt x="1630" y="1494"/>
                </a:lnTo>
                <a:lnTo>
                  <a:pt x="1290" y="1698"/>
                </a:lnTo>
                <a:lnTo>
                  <a:pt x="1019" y="1901"/>
                </a:lnTo>
                <a:lnTo>
                  <a:pt x="815" y="2173"/>
                </a:lnTo>
                <a:lnTo>
                  <a:pt x="679" y="2444"/>
                </a:lnTo>
                <a:lnTo>
                  <a:pt x="544" y="2852"/>
                </a:lnTo>
                <a:lnTo>
                  <a:pt x="544" y="3259"/>
                </a:lnTo>
                <a:lnTo>
                  <a:pt x="544" y="58311"/>
                </a:lnTo>
                <a:lnTo>
                  <a:pt x="544" y="58718"/>
                </a:lnTo>
                <a:lnTo>
                  <a:pt x="476" y="58311"/>
                </a:lnTo>
                <a:lnTo>
                  <a:pt x="476" y="3259"/>
                </a:lnTo>
                <a:lnTo>
                  <a:pt x="544" y="2784"/>
                </a:lnTo>
                <a:lnTo>
                  <a:pt x="612" y="2444"/>
                </a:lnTo>
                <a:lnTo>
                  <a:pt x="747" y="2105"/>
                </a:lnTo>
                <a:lnTo>
                  <a:pt x="951" y="1834"/>
                </a:lnTo>
                <a:lnTo>
                  <a:pt x="1222" y="1630"/>
                </a:lnTo>
                <a:lnTo>
                  <a:pt x="1562" y="1426"/>
                </a:lnTo>
                <a:lnTo>
                  <a:pt x="1969" y="1290"/>
                </a:lnTo>
                <a:lnTo>
                  <a:pt x="2444" y="1155"/>
                </a:lnTo>
                <a:lnTo>
                  <a:pt x="3259" y="1087"/>
                </a:lnTo>
                <a:lnTo>
                  <a:pt x="4481" y="951"/>
                </a:lnTo>
                <a:lnTo>
                  <a:pt x="7807" y="747"/>
                </a:lnTo>
                <a:lnTo>
                  <a:pt x="11676" y="612"/>
                </a:lnTo>
                <a:lnTo>
                  <a:pt x="15410" y="544"/>
                </a:lnTo>
                <a:close/>
                <a:moveTo>
                  <a:pt x="27560" y="1087"/>
                </a:moveTo>
                <a:lnTo>
                  <a:pt x="28375" y="1155"/>
                </a:lnTo>
                <a:lnTo>
                  <a:pt x="28850" y="1290"/>
                </a:lnTo>
                <a:lnTo>
                  <a:pt x="29257" y="1426"/>
                </a:lnTo>
                <a:lnTo>
                  <a:pt x="29597" y="1630"/>
                </a:lnTo>
                <a:lnTo>
                  <a:pt x="29868" y="1834"/>
                </a:lnTo>
                <a:lnTo>
                  <a:pt x="30072" y="2105"/>
                </a:lnTo>
                <a:lnTo>
                  <a:pt x="30208" y="2444"/>
                </a:lnTo>
                <a:lnTo>
                  <a:pt x="30276" y="2784"/>
                </a:lnTo>
                <a:lnTo>
                  <a:pt x="30344" y="3259"/>
                </a:lnTo>
                <a:lnTo>
                  <a:pt x="30344" y="58311"/>
                </a:lnTo>
                <a:lnTo>
                  <a:pt x="30276" y="58718"/>
                </a:lnTo>
                <a:lnTo>
                  <a:pt x="30208" y="59125"/>
                </a:lnTo>
                <a:lnTo>
                  <a:pt x="30072" y="59465"/>
                </a:lnTo>
                <a:lnTo>
                  <a:pt x="29868" y="59736"/>
                </a:lnTo>
                <a:lnTo>
                  <a:pt x="29597" y="60008"/>
                </a:lnTo>
                <a:lnTo>
                  <a:pt x="29257" y="60144"/>
                </a:lnTo>
                <a:lnTo>
                  <a:pt x="28850" y="60347"/>
                </a:lnTo>
                <a:lnTo>
                  <a:pt x="28375" y="60415"/>
                </a:lnTo>
                <a:lnTo>
                  <a:pt x="26746" y="60687"/>
                </a:lnTo>
                <a:lnTo>
                  <a:pt x="23895" y="60958"/>
                </a:lnTo>
                <a:lnTo>
                  <a:pt x="22130" y="61094"/>
                </a:lnTo>
                <a:lnTo>
                  <a:pt x="20093" y="61230"/>
                </a:lnTo>
                <a:lnTo>
                  <a:pt x="17853" y="61298"/>
                </a:lnTo>
                <a:lnTo>
                  <a:pt x="12966" y="61298"/>
                </a:lnTo>
                <a:lnTo>
                  <a:pt x="10726" y="61230"/>
                </a:lnTo>
                <a:lnTo>
                  <a:pt x="8689" y="61094"/>
                </a:lnTo>
                <a:lnTo>
                  <a:pt x="6924" y="60958"/>
                </a:lnTo>
                <a:lnTo>
                  <a:pt x="4073" y="60687"/>
                </a:lnTo>
                <a:lnTo>
                  <a:pt x="2444" y="60415"/>
                </a:lnTo>
                <a:lnTo>
                  <a:pt x="1969" y="60347"/>
                </a:lnTo>
                <a:lnTo>
                  <a:pt x="1562" y="60144"/>
                </a:lnTo>
                <a:lnTo>
                  <a:pt x="1290" y="60008"/>
                </a:lnTo>
                <a:lnTo>
                  <a:pt x="951" y="59736"/>
                </a:lnTo>
                <a:lnTo>
                  <a:pt x="747" y="59465"/>
                </a:lnTo>
                <a:lnTo>
                  <a:pt x="612" y="59125"/>
                </a:lnTo>
                <a:lnTo>
                  <a:pt x="544" y="58718"/>
                </a:lnTo>
                <a:lnTo>
                  <a:pt x="544" y="58718"/>
                </a:lnTo>
                <a:lnTo>
                  <a:pt x="679" y="59125"/>
                </a:lnTo>
                <a:lnTo>
                  <a:pt x="815" y="59397"/>
                </a:lnTo>
                <a:lnTo>
                  <a:pt x="1019" y="59669"/>
                </a:lnTo>
                <a:lnTo>
                  <a:pt x="1290" y="59940"/>
                </a:lnTo>
                <a:lnTo>
                  <a:pt x="1630" y="60144"/>
                </a:lnTo>
                <a:lnTo>
                  <a:pt x="2037" y="60279"/>
                </a:lnTo>
                <a:lnTo>
                  <a:pt x="2444" y="60415"/>
                </a:lnTo>
                <a:lnTo>
                  <a:pt x="4073" y="60619"/>
                </a:lnTo>
                <a:lnTo>
                  <a:pt x="6924" y="60890"/>
                </a:lnTo>
                <a:lnTo>
                  <a:pt x="8689" y="61026"/>
                </a:lnTo>
                <a:lnTo>
                  <a:pt x="10726" y="61162"/>
                </a:lnTo>
                <a:lnTo>
                  <a:pt x="12966" y="61230"/>
                </a:lnTo>
                <a:lnTo>
                  <a:pt x="17853" y="61230"/>
                </a:lnTo>
                <a:lnTo>
                  <a:pt x="20093" y="61162"/>
                </a:lnTo>
                <a:lnTo>
                  <a:pt x="22130" y="61026"/>
                </a:lnTo>
                <a:lnTo>
                  <a:pt x="23895" y="60890"/>
                </a:lnTo>
                <a:lnTo>
                  <a:pt x="26746" y="60619"/>
                </a:lnTo>
                <a:lnTo>
                  <a:pt x="28375" y="60415"/>
                </a:lnTo>
                <a:lnTo>
                  <a:pt x="28850" y="60279"/>
                </a:lnTo>
                <a:lnTo>
                  <a:pt x="29190" y="60144"/>
                </a:lnTo>
                <a:lnTo>
                  <a:pt x="29529" y="59940"/>
                </a:lnTo>
                <a:lnTo>
                  <a:pt x="29800" y="59669"/>
                </a:lnTo>
                <a:lnTo>
                  <a:pt x="30004" y="59397"/>
                </a:lnTo>
                <a:lnTo>
                  <a:pt x="30140" y="59125"/>
                </a:lnTo>
                <a:lnTo>
                  <a:pt x="30276" y="58718"/>
                </a:lnTo>
                <a:lnTo>
                  <a:pt x="30276" y="58311"/>
                </a:lnTo>
                <a:lnTo>
                  <a:pt x="30276" y="3259"/>
                </a:lnTo>
                <a:lnTo>
                  <a:pt x="30276" y="2852"/>
                </a:lnTo>
                <a:lnTo>
                  <a:pt x="30140" y="2444"/>
                </a:lnTo>
                <a:lnTo>
                  <a:pt x="30004" y="2173"/>
                </a:lnTo>
                <a:lnTo>
                  <a:pt x="29800" y="1901"/>
                </a:lnTo>
                <a:lnTo>
                  <a:pt x="29529" y="1698"/>
                </a:lnTo>
                <a:lnTo>
                  <a:pt x="29190" y="1494"/>
                </a:lnTo>
                <a:lnTo>
                  <a:pt x="28850" y="1358"/>
                </a:lnTo>
                <a:lnTo>
                  <a:pt x="28375" y="1223"/>
                </a:lnTo>
                <a:lnTo>
                  <a:pt x="27560" y="1087"/>
                </a:lnTo>
                <a:close/>
                <a:moveTo>
                  <a:pt x="15410" y="1"/>
                </a:moveTo>
                <a:lnTo>
                  <a:pt x="11608" y="69"/>
                </a:lnTo>
                <a:lnTo>
                  <a:pt x="7739" y="204"/>
                </a:lnTo>
                <a:lnTo>
                  <a:pt x="4413" y="408"/>
                </a:lnTo>
                <a:lnTo>
                  <a:pt x="3191" y="544"/>
                </a:lnTo>
                <a:lnTo>
                  <a:pt x="2309" y="680"/>
                </a:lnTo>
                <a:lnTo>
                  <a:pt x="1765" y="815"/>
                </a:lnTo>
                <a:lnTo>
                  <a:pt x="1290" y="1019"/>
                </a:lnTo>
                <a:lnTo>
                  <a:pt x="883" y="1223"/>
                </a:lnTo>
                <a:lnTo>
                  <a:pt x="544" y="1494"/>
                </a:lnTo>
                <a:lnTo>
                  <a:pt x="340" y="1901"/>
                </a:lnTo>
                <a:lnTo>
                  <a:pt x="136" y="2241"/>
                </a:lnTo>
                <a:lnTo>
                  <a:pt x="1" y="2716"/>
                </a:lnTo>
                <a:lnTo>
                  <a:pt x="1" y="3259"/>
                </a:lnTo>
                <a:lnTo>
                  <a:pt x="1" y="58311"/>
                </a:lnTo>
                <a:lnTo>
                  <a:pt x="1" y="58854"/>
                </a:lnTo>
                <a:lnTo>
                  <a:pt x="136" y="59261"/>
                </a:lnTo>
                <a:lnTo>
                  <a:pt x="340" y="59736"/>
                </a:lnTo>
                <a:lnTo>
                  <a:pt x="612" y="60076"/>
                </a:lnTo>
                <a:lnTo>
                  <a:pt x="951" y="60347"/>
                </a:lnTo>
                <a:lnTo>
                  <a:pt x="1358" y="60619"/>
                </a:lnTo>
                <a:lnTo>
                  <a:pt x="1833" y="60823"/>
                </a:lnTo>
                <a:lnTo>
                  <a:pt x="2309" y="60958"/>
                </a:lnTo>
                <a:lnTo>
                  <a:pt x="4006" y="61162"/>
                </a:lnTo>
                <a:lnTo>
                  <a:pt x="6857" y="61501"/>
                </a:lnTo>
                <a:lnTo>
                  <a:pt x="8689" y="61637"/>
                </a:lnTo>
                <a:lnTo>
                  <a:pt x="10726" y="61705"/>
                </a:lnTo>
                <a:lnTo>
                  <a:pt x="12966" y="61773"/>
                </a:lnTo>
                <a:lnTo>
                  <a:pt x="15410" y="61841"/>
                </a:lnTo>
                <a:lnTo>
                  <a:pt x="17853" y="61773"/>
                </a:lnTo>
                <a:lnTo>
                  <a:pt x="20093" y="61705"/>
                </a:lnTo>
                <a:lnTo>
                  <a:pt x="22130" y="61637"/>
                </a:lnTo>
                <a:lnTo>
                  <a:pt x="23963" y="61501"/>
                </a:lnTo>
                <a:lnTo>
                  <a:pt x="26814" y="61162"/>
                </a:lnTo>
                <a:lnTo>
                  <a:pt x="28511" y="60958"/>
                </a:lnTo>
                <a:lnTo>
                  <a:pt x="28986" y="60823"/>
                </a:lnTo>
                <a:lnTo>
                  <a:pt x="29461" y="60619"/>
                </a:lnTo>
                <a:lnTo>
                  <a:pt x="29868" y="60347"/>
                </a:lnTo>
                <a:lnTo>
                  <a:pt x="30208" y="60076"/>
                </a:lnTo>
                <a:lnTo>
                  <a:pt x="30479" y="59736"/>
                </a:lnTo>
                <a:lnTo>
                  <a:pt x="30683" y="59261"/>
                </a:lnTo>
                <a:lnTo>
                  <a:pt x="30819" y="58854"/>
                </a:lnTo>
                <a:lnTo>
                  <a:pt x="30819" y="58311"/>
                </a:lnTo>
                <a:lnTo>
                  <a:pt x="30819" y="3259"/>
                </a:lnTo>
                <a:lnTo>
                  <a:pt x="30819" y="2716"/>
                </a:lnTo>
                <a:lnTo>
                  <a:pt x="30683" y="2241"/>
                </a:lnTo>
                <a:lnTo>
                  <a:pt x="30547" y="1901"/>
                </a:lnTo>
                <a:lnTo>
                  <a:pt x="30276" y="1494"/>
                </a:lnTo>
                <a:lnTo>
                  <a:pt x="29936" y="1223"/>
                </a:lnTo>
                <a:lnTo>
                  <a:pt x="29529" y="1019"/>
                </a:lnTo>
                <a:lnTo>
                  <a:pt x="29054" y="815"/>
                </a:lnTo>
                <a:lnTo>
                  <a:pt x="28511" y="680"/>
                </a:lnTo>
                <a:lnTo>
                  <a:pt x="27628" y="544"/>
                </a:lnTo>
                <a:lnTo>
                  <a:pt x="26406" y="408"/>
                </a:lnTo>
                <a:lnTo>
                  <a:pt x="23080" y="204"/>
                </a:lnTo>
                <a:lnTo>
                  <a:pt x="19211" y="69"/>
                </a:lnTo>
                <a:lnTo>
                  <a:pt x="15410" y="1"/>
                </a:lnTo>
                <a:close/>
              </a:path>
            </a:pathLst>
          </a:cu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20</a:t>
            </a:fld>
            <a:endParaRPr lang="en"/>
          </a:p>
        </p:txBody>
      </p:sp>
      <p:sp>
        <p:nvSpPr>
          <p:cNvPr id="237" name="Shape 237"/>
          <p:cNvSpPr txBox="1">
            <a:spLocks noGrp="1"/>
          </p:cNvSpPr>
          <p:nvPr>
            <p:ph type="title"/>
          </p:nvPr>
        </p:nvSpPr>
        <p:spPr>
          <a:xfrm>
            <a:off x="523675" y="1250200"/>
            <a:ext cx="4422000" cy="2978100"/>
          </a:xfrm>
          <a:prstGeom prst="rect">
            <a:avLst/>
          </a:prstGeom>
        </p:spPr>
        <p:txBody>
          <a:bodyPr lIns="91425" tIns="91425" rIns="91425" bIns="91425" anchor="b" anchorCtr="0">
            <a:noAutofit/>
          </a:bodyPr>
          <a:lstStyle/>
          <a:p>
            <a:pPr lvl="0">
              <a:spcBef>
                <a:spcPts val="0"/>
              </a:spcBef>
              <a:buNone/>
            </a:pPr>
            <a:r>
              <a:rPr lang="en" sz="6000" b="0">
                <a:solidFill>
                  <a:srgbClr val="EA9999"/>
                </a:solidFill>
                <a:latin typeface="Abril Fatface"/>
                <a:ea typeface="Abril Fatface"/>
                <a:cs typeface="Abril Fatface"/>
                <a:sym typeface="Abril Fatface"/>
              </a:rPr>
              <a:t>Example of </a:t>
            </a:r>
            <a:r>
              <a:rPr lang="en" sz="14000" b="0">
                <a:solidFill>
                  <a:srgbClr val="EA9999"/>
                </a:solidFill>
                <a:latin typeface="Abril Fatface"/>
                <a:ea typeface="Abril Fatface"/>
                <a:cs typeface="Abril Fatface"/>
                <a:sym typeface="Abril Fatface"/>
              </a:rPr>
              <a:t>EDM</a:t>
            </a:r>
          </a:p>
        </p:txBody>
      </p:sp>
      <p:pic>
        <p:nvPicPr>
          <p:cNvPr id="238" name="Shape 238"/>
          <p:cNvPicPr preferRelativeResize="0"/>
          <p:nvPr/>
        </p:nvPicPr>
        <p:blipFill>
          <a:blip r:embed="rId3">
            <a:alphaModFix/>
          </a:blip>
          <a:stretch>
            <a:fillRect/>
          </a:stretch>
        </p:blipFill>
        <p:spPr>
          <a:xfrm>
            <a:off x="4945679" y="205174"/>
            <a:ext cx="3312395" cy="4733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42"/>
        <p:cNvGrpSpPr/>
        <p:nvPr/>
      </p:nvGrpSpPr>
      <p:grpSpPr>
        <a:xfrm>
          <a:off x="0" y="0"/>
          <a:ext cx="0" cy="0"/>
          <a:chOff x="0" y="0"/>
          <a:chExt cx="0" cy="0"/>
        </a:xfrm>
      </p:grpSpPr>
      <p:sp>
        <p:nvSpPr>
          <p:cNvPr id="243" name="Shape 24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21</a:t>
            </a:fld>
            <a:endParaRPr lang="en"/>
          </a:p>
        </p:txBody>
      </p:sp>
      <p:pic>
        <p:nvPicPr>
          <p:cNvPr id="244" name="Shape 244"/>
          <p:cNvPicPr preferRelativeResize="0"/>
          <p:nvPr/>
        </p:nvPicPr>
        <p:blipFill>
          <a:blip r:embed="rId3">
            <a:alphaModFix/>
          </a:blip>
          <a:stretch>
            <a:fillRect/>
          </a:stretch>
        </p:blipFill>
        <p:spPr>
          <a:xfrm>
            <a:off x="846360" y="0"/>
            <a:ext cx="4002577" cy="5143499"/>
          </a:xfrm>
          <a:prstGeom prst="rect">
            <a:avLst/>
          </a:prstGeom>
          <a:noFill/>
          <a:ln>
            <a:noFill/>
          </a:ln>
        </p:spPr>
      </p:pic>
      <p:sp>
        <p:nvSpPr>
          <p:cNvPr id="245" name="Shape 245"/>
          <p:cNvSpPr txBox="1">
            <a:spLocks noGrp="1"/>
          </p:cNvSpPr>
          <p:nvPr>
            <p:ph type="title"/>
          </p:nvPr>
        </p:nvSpPr>
        <p:spPr>
          <a:xfrm>
            <a:off x="5131900" y="1485200"/>
            <a:ext cx="3851700" cy="651600"/>
          </a:xfrm>
          <a:prstGeom prst="rect">
            <a:avLst/>
          </a:prstGeom>
        </p:spPr>
        <p:txBody>
          <a:bodyPr lIns="91425" tIns="91425" rIns="91425" bIns="91425" anchor="b" anchorCtr="0">
            <a:noAutofit/>
          </a:bodyPr>
          <a:lstStyle/>
          <a:p>
            <a:pPr lvl="0" rtl="0">
              <a:spcBef>
                <a:spcPts val="0"/>
              </a:spcBef>
              <a:buNone/>
            </a:pPr>
            <a:r>
              <a:rPr lang="en" sz="5000" b="0">
                <a:solidFill>
                  <a:srgbClr val="A4C2F4"/>
                </a:solidFill>
                <a:latin typeface="Abril Fatface"/>
                <a:ea typeface="Abril Fatface"/>
                <a:cs typeface="Abril Fatface"/>
                <a:sym typeface="Abril Fatface"/>
              </a:rPr>
              <a:t>Example of </a:t>
            </a:r>
          </a:p>
        </p:txBody>
      </p:sp>
      <p:sp>
        <p:nvSpPr>
          <p:cNvPr id="246" name="Shape 246"/>
          <p:cNvSpPr txBox="1"/>
          <p:nvPr/>
        </p:nvSpPr>
        <p:spPr>
          <a:xfrm>
            <a:off x="5131900" y="765200"/>
            <a:ext cx="4093500" cy="3000000"/>
          </a:xfrm>
          <a:prstGeom prst="rect">
            <a:avLst/>
          </a:prstGeom>
          <a:noFill/>
          <a:ln>
            <a:noFill/>
          </a:ln>
        </p:spPr>
        <p:txBody>
          <a:bodyPr lIns="91425" tIns="91425" rIns="91425" bIns="91425" anchor="ctr" anchorCtr="0">
            <a:noAutofit/>
          </a:bodyPr>
          <a:lstStyle/>
          <a:p>
            <a:pPr lvl="0" rtl="0">
              <a:spcBef>
                <a:spcPts val="0"/>
              </a:spcBef>
              <a:buNone/>
            </a:pPr>
            <a:r>
              <a:rPr lang="en" sz="4800">
                <a:solidFill>
                  <a:srgbClr val="A4C2F4"/>
                </a:solidFill>
                <a:latin typeface="Abril Fatface"/>
                <a:ea typeface="Abril Fatface"/>
                <a:cs typeface="Abril Fatface"/>
                <a:sym typeface="Abril Fatface"/>
              </a:rPr>
              <a:t>social media </a:t>
            </a:r>
          </a:p>
        </p:txBody>
      </p:sp>
      <p:sp>
        <p:nvSpPr>
          <p:cNvPr id="247" name="Shape 247"/>
          <p:cNvSpPr txBox="1"/>
          <p:nvPr/>
        </p:nvSpPr>
        <p:spPr>
          <a:xfrm>
            <a:off x="5131900" y="1400600"/>
            <a:ext cx="3933300" cy="3000000"/>
          </a:xfrm>
          <a:prstGeom prst="rect">
            <a:avLst/>
          </a:prstGeom>
          <a:noFill/>
          <a:ln>
            <a:noFill/>
          </a:ln>
        </p:spPr>
        <p:txBody>
          <a:bodyPr lIns="91425" tIns="91425" rIns="91425" bIns="91425" anchor="ctr" anchorCtr="0">
            <a:noAutofit/>
          </a:bodyPr>
          <a:lstStyle/>
          <a:p>
            <a:pPr lvl="0" rtl="0">
              <a:spcBef>
                <a:spcPts val="0"/>
              </a:spcBef>
              <a:buNone/>
            </a:pPr>
            <a:r>
              <a:rPr lang="en" sz="9000">
                <a:solidFill>
                  <a:srgbClr val="A4C2F4"/>
                </a:solidFill>
                <a:latin typeface="Abril Fatface"/>
                <a:ea typeface="Abril Fatface"/>
                <a:cs typeface="Abril Fatface"/>
                <a:sym typeface="Abril Fatface"/>
              </a:rPr>
              <a:t>poster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path path="circle">
            <a:fillToRect l="50000" t="50000" r="50000" b="50000"/>
          </a:path>
          <a:tileRect/>
        </a:gradFill>
        <a:effectLst/>
      </p:bgPr>
    </p:bg>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76325" y="1156425"/>
            <a:ext cx="8502600" cy="620100"/>
          </a:xfrm>
          <a:prstGeom prst="rect">
            <a:avLst/>
          </a:prstGeom>
        </p:spPr>
        <p:txBody>
          <a:bodyPr lIns="91425" tIns="91425" rIns="91425" bIns="91425" anchor="b" anchorCtr="0">
            <a:noAutofit/>
          </a:bodyPr>
          <a:lstStyle/>
          <a:p>
            <a:pPr lvl="0">
              <a:spcBef>
                <a:spcPts val="0"/>
              </a:spcBef>
              <a:buNone/>
            </a:pPr>
            <a:r>
              <a:rPr lang="en" sz="9600">
                <a:latin typeface="Satisfy"/>
                <a:ea typeface="Satisfy"/>
                <a:cs typeface="Satisfy"/>
                <a:sym typeface="Satisfy"/>
              </a:rPr>
              <a:t>Outline of videos</a:t>
            </a:r>
          </a:p>
        </p:txBody>
      </p:sp>
      <p:sp>
        <p:nvSpPr>
          <p:cNvPr id="253" name="Shape 25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graphicFrame>
        <p:nvGraphicFramePr>
          <p:cNvPr id="254" name="Shape 254"/>
          <p:cNvGraphicFramePr/>
          <p:nvPr/>
        </p:nvGraphicFramePr>
        <p:xfrm>
          <a:off x="376325" y="1968012"/>
          <a:ext cx="3000000" cy="3000000"/>
        </p:xfrm>
        <a:graphic>
          <a:graphicData uri="http://schemas.openxmlformats.org/drawingml/2006/table">
            <a:tbl>
              <a:tblPr>
                <a:noFill/>
                <a:tableStyleId>{1A100B59-454B-489A-B635-AA4E2EFF4DCE}</a:tableStyleId>
              </a:tblPr>
              <a:tblGrid>
                <a:gridCol w="1984675"/>
                <a:gridCol w="6406675"/>
              </a:tblGrid>
              <a:tr h="865525">
                <a:tc>
                  <a:txBody>
                    <a:bodyPr/>
                    <a:lstStyle/>
                    <a:p>
                      <a:pPr lvl="0">
                        <a:spcBef>
                          <a:spcPts val="0"/>
                        </a:spcBef>
                        <a:buNone/>
                      </a:pPr>
                      <a:r>
                        <a:rPr lang="en" sz="1800">
                          <a:solidFill>
                            <a:srgbClr val="CFE2F3"/>
                          </a:solidFill>
                          <a:latin typeface="Comfortaa"/>
                          <a:ea typeface="Comfortaa"/>
                          <a:cs typeface="Comfortaa"/>
                          <a:sym typeface="Comfortaa"/>
                        </a:rPr>
                        <a:t>Pre-publicity</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marL="457200" lvl="0" indent="-228600" rtl="0">
                        <a:spcBef>
                          <a:spcPts val="0"/>
                        </a:spcBef>
                        <a:buClr>
                          <a:srgbClr val="CFE2F3"/>
                        </a:buClr>
                        <a:buFont typeface="Raleway"/>
                        <a:buChar char="●"/>
                      </a:pPr>
                      <a:r>
                        <a:rPr lang="en">
                          <a:solidFill>
                            <a:srgbClr val="CFE2F3"/>
                          </a:solidFill>
                          <a:latin typeface="Raleway"/>
                          <a:ea typeface="Raleway"/>
                          <a:cs typeface="Raleway"/>
                          <a:sym typeface="Raleway"/>
                        </a:rPr>
                        <a:t>Teaser video: </a:t>
                      </a:r>
                      <a:r>
                        <a:rPr lang="en" b="1">
                          <a:solidFill>
                            <a:schemeClr val="lt1"/>
                          </a:solidFill>
                          <a:latin typeface="Raleway"/>
                          <a:ea typeface="Raleway"/>
                          <a:cs typeface="Raleway"/>
                          <a:sym typeface="Raleway"/>
                        </a:rPr>
                        <a:t> </a:t>
                      </a:r>
                      <a:r>
                        <a:rPr lang="en">
                          <a:solidFill>
                            <a:schemeClr val="lt1"/>
                          </a:solidFill>
                          <a:latin typeface="Raleway"/>
                          <a:ea typeface="Raleway"/>
                          <a:cs typeface="Raleway"/>
                          <a:sym typeface="Raleway"/>
                        </a:rPr>
                        <a:t>showing NSmen gearing up for “war” but it is actually our Nerf battle. </a:t>
                      </a:r>
                    </a:p>
                    <a:p>
                      <a:pPr marL="457200" lvl="0" indent="-228600" rtl="0">
                        <a:spcBef>
                          <a:spcPts val="0"/>
                        </a:spcBef>
                        <a:buClr>
                          <a:srgbClr val="CFE2F3"/>
                        </a:buClr>
                        <a:buFont typeface="Raleway"/>
                        <a:buChar char="●"/>
                      </a:pPr>
                      <a:r>
                        <a:rPr lang="en">
                          <a:solidFill>
                            <a:srgbClr val="CFE2F3"/>
                          </a:solidFill>
                          <a:latin typeface="Raleway"/>
                          <a:ea typeface="Raleway"/>
                          <a:cs typeface="Raleway"/>
                          <a:sym typeface="Raleway"/>
                        </a:rPr>
                        <a:t>Another video will showcase more on HTNS’ facilities. (Know your Battlefield)</a:t>
                      </a:r>
                    </a:p>
                    <a:p>
                      <a:pPr marL="457200" lvl="0" indent="-228600" rtl="0">
                        <a:spcBef>
                          <a:spcPts val="0"/>
                        </a:spcBef>
                        <a:buClr>
                          <a:srgbClr val="CFE2F3"/>
                        </a:buClr>
                        <a:buFont typeface="Raleway"/>
                        <a:buChar char="●"/>
                      </a:pPr>
                      <a:r>
                        <a:rPr lang="en">
                          <a:solidFill>
                            <a:srgbClr val="CFE2F3"/>
                          </a:solidFill>
                          <a:latin typeface="Raleway"/>
                          <a:ea typeface="Raleway"/>
                          <a:cs typeface="Raleway"/>
                          <a:sym typeface="Raleway"/>
                        </a:rPr>
                        <a:t>Video style will be dramatic </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r h="865525">
                <a:tc>
                  <a:txBody>
                    <a:bodyPr/>
                    <a:lstStyle/>
                    <a:p>
                      <a:pPr lvl="0">
                        <a:spcBef>
                          <a:spcPts val="0"/>
                        </a:spcBef>
                        <a:buNone/>
                      </a:pPr>
                      <a:r>
                        <a:rPr lang="en" sz="1800">
                          <a:solidFill>
                            <a:srgbClr val="CFE2F3"/>
                          </a:solidFill>
                          <a:latin typeface="Comfortaa"/>
                          <a:ea typeface="Comfortaa"/>
                          <a:cs typeface="Comfortaa"/>
                          <a:sym typeface="Comfortaa"/>
                        </a:rPr>
                        <a:t>Instructional video</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marL="457200" lvl="0" indent="-228600" rtl="0">
                        <a:spcBef>
                          <a:spcPts val="0"/>
                        </a:spcBef>
                        <a:buClr>
                          <a:srgbClr val="CFE2F3"/>
                        </a:buClr>
                        <a:buFont typeface="Raleway"/>
                        <a:buChar char="●"/>
                      </a:pPr>
                      <a:r>
                        <a:rPr lang="en">
                          <a:solidFill>
                            <a:srgbClr val="CFE2F3"/>
                          </a:solidFill>
                          <a:latin typeface="Raleway"/>
                          <a:ea typeface="Raleway"/>
                          <a:cs typeface="Raleway"/>
                          <a:sym typeface="Raleway"/>
                        </a:rPr>
                        <a:t>In the video, there will be instructions on how to sign up for the game, how to get there and how the nerf battle will go.</a:t>
                      </a:r>
                    </a:p>
                    <a:p>
                      <a:pPr marL="457200" lvl="0" indent="-228600">
                        <a:spcBef>
                          <a:spcPts val="0"/>
                        </a:spcBef>
                        <a:buClr>
                          <a:srgbClr val="CFE2F3"/>
                        </a:buClr>
                        <a:buFont typeface="Raleway"/>
                        <a:buChar char="●"/>
                      </a:pPr>
                      <a:r>
                        <a:rPr lang="en">
                          <a:solidFill>
                            <a:srgbClr val="CFE2F3"/>
                          </a:solidFill>
                          <a:latin typeface="Raleway"/>
                          <a:ea typeface="Raleway"/>
                          <a:cs typeface="Raleway"/>
                          <a:sym typeface="Raleway"/>
                        </a:rPr>
                        <a:t>Video style will be based on humour </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r h="609500">
                <a:tc>
                  <a:txBody>
                    <a:bodyPr/>
                    <a:lstStyle/>
                    <a:p>
                      <a:pPr lvl="0">
                        <a:spcBef>
                          <a:spcPts val="0"/>
                        </a:spcBef>
                        <a:buNone/>
                      </a:pPr>
                      <a:r>
                        <a:rPr lang="en" sz="1800">
                          <a:solidFill>
                            <a:srgbClr val="CFE2F3"/>
                          </a:solidFill>
                          <a:latin typeface="Comfortaa"/>
                          <a:ea typeface="Comfortaa"/>
                          <a:cs typeface="Comfortaa"/>
                          <a:sym typeface="Comfortaa"/>
                        </a:rPr>
                        <a:t>Post-publicity</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marL="457200" lvl="0" indent="-228600" rtl="0">
                        <a:spcBef>
                          <a:spcPts val="0"/>
                        </a:spcBef>
                        <a:buClr>
                          <a:srgbClr val="CFE2F3"/>
                        </a:buClr>
                        <a:buFont typeface="Raleway"/>
                        <a:buChar char="●"/>
                      </a:pPr>
                      <a:r>
                        <a:rPr lang="en">
                          <a:solidFill>
                            <a:srgbClr val="CFE2F3"/>
                          </a:solidFill>
                          <a:latin typeface="Raleway"/>
                          <a:ea typeface="Raleway"/>
                          <a:cs typeface="Raleway"/>
                          <a:sym typeface="Raleway"/>
                        </a:rPr>
                        <a:t>This will be a video showcasing the highlights during the event</a:t>
                      </a:r>
                    </a:p>
                    <a:p>
                      <a:pPr marL="457200" lvl="0" indent="-228600">
                        <a:spcBef>
                          <a:spcPts val="0"/>
                        </a:spcBef>
                        <a:buClr>
                          <a:srgbClr val="CFE2F3"/>
                        </a:buClr>
                        <a:buFont typeface="Raleway"/>
                        <a:buChar char="●"/>
                      </a:pPr>
                      <a:r>
                        <a:rPr lang="en">
                          <a:solidFill>
                            <a:srgbClr val="CFE2F3"/>
                          </a:solidFill>
                          <a:latin typeface="Raleway"/>
                          <a:ea typeface="Raleway"/>
                          <a:cs typeface="Raleway"/>
                          <a:sym typeface="Raleway"/>
                        </a:rPr>
                        <a:t>Video will be vlog style</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path path="circle">
            <a:fillToRect l="50000" t="50000" r="50000" b="50000"/>
          </a:path>
          <a:tileRect/>
        </a:gradFill>
        <a:effectLst/>
      </p:bgPr>
    </p:bg>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20700" y="86150"/>
            <a:ext cx="8502600" cy="1491600"/>
          </a:xfrm>
          <a:prstGeom prst="rect">
            <a:avLst/>
          </a:prstGeom>
        </p:spPr>
        <p:txBody>
          <a:bodyPr lIns="91425" tIns="91425" rIns="91425" bIns="91425" anchor="b" anchorCtr="0">
            <a:noAutofit/>
          </a:bodyPr>
          <a:lstStyle/>
          <a:p>
            <a:pPr lvl="0" rtl="0">
              <a:spcBef>
                <a:spcPts val="0"/>
              </a:spcBef>
              <a:buNone/>
            </a:pPr>
            <a:r>
              <a:rPr lang="en" sz="9600">
                <a:latin typeface="Satisfy"/>
                <a:ea typeface="Satisfy"/>
                <a:cs typeface="Satisfy"/>
                <a:sym typeface="Satisfy"/>
              </a:rPr>
              <a:t> Video Campaign</a:t>
            </a:r>
          </a:p>
        </p:txBody>
      </p:sp>
      <p:sp>
        <p:nvSpPr>
          <p:cNvPr id="260" name="Shape 260"/>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23</a:t>
            </a:fld>
            <a:endParaRPr lang="en"/>
          </a:p>
        </p:txBody>
      </p:sp>
      <p:sp>
        <p:nvSpPr>
          <p:cNvPr id="261" name="Shape 261"/>
          <p:cNvSpPr txBox="1"/>
          <p:nvPr/>
        </p:nvSpPr>
        <p:spPr>
          <a:xfrm>
            <a:off x="320700" y="1493025"/>
            <a:ext cx="8502600" cy="3478800"/>
          </a:xfrm>
          <a:prstGeom prst="rect">
            <a:avLst/>
          </a:prstGeom>
          <a:noFill/>
          <a:ln>
            <a:noFill/>
          </a:ln>
        </p:spPr>
        <p:txBody>
          <a:bodyPr lIns="91425" tIns="91425" rIns="91425" bIns="91425" anchor="t" anchorCtr="0">
            <a:noAutofit/>
          </a:bodyPr>
          <a:lstStyle/>
          <a:p>
            <a:pPr lvl="0">
              <a:spcBef>
                <a:spcPts val="0"/>
              </a:spcBef>
              <a:buNone/>
            </a:pPr>
            <a:r>
              <a:rPr lang="en" sz="1200">
                <a:solidFill>
                  <a:schemeClr val="lt1"/>
                </a:solidFill>
                <a:latin typeface="Montserrat"/>
                <a:ea typeface="Montserrat"/>
                <a:cs typeface="Montserrat"/>
                <a:sym typeface="Montserrat"/>
              </a:rPr>
              <a:t>Appeal: Emotional/ inspiring appeal</a:t>
            </a:r>
          </a:p>
          <a:p>
            <a:pPr lvl="0">
              <a:spcBef>
                <a:spcPts val="0"/>
              </a:spcBef>
              <a:buNone/>
            </a:pPr>
            <a:endParaRPr sz="1200">
              <a:solidFill>
                <a:schemeClr val="lt1"/>
              </a:solidFill>
              <a:latin typeface="Montserrat"/>
              <a:ea typeface="Montserrat"/>
              <a:cs typeface="Montserrat"/>
              <a:sym typeface="Montserrat"/>
            </a:endParaRPr>
          </a:p>
          <a:p>
            <a:pPr lvl="0">
              <a:spcBef>
                <a:spcPts val="0"/>
              </a:spcBef>
              <a:buNone/>
            </a:pPr>
            <a:r>
              <a:rPr lang="en" sz="1200">
                <a:solidFill>
                  <a:schemeClr val="lt1"/>
                </a:solidFill>
                <a:latin typeface="Montserrat"/>
                <a:ea typeface="Montserrat"/>
                <a:cs typeface="Montserrat"/>
                <a:sym typeface="Montserrat"/>
              </a:rPr>
              <a:t>Storyline: Ask a series of questions</a:t>
            </a:r>
          </a:p>
          <a:p>
            <a:pPr lvl="0">
              <a:spcBef>
                <a:spcPts val="0"/>
              </a:spcBef>
              <a:buNone/>
            </a:pPr>
            <a:endParaRPr sz="1200">
              <a:solidFill>
                <a:schemeClr val="lt1"/>
              </a:solidFill>
              <a:latin typeface="Montserrat"/>
              <a:ea typeface="Montserrat"/>
              <a:cs typeface="Montserrat"/>
              <a:sym typeface="Montserrat"/>
            </a:endParaRPr>
          </a:p>
          <a:p>
            <a:pPr lvl="0">
              <a:spcBef>
                <a:spcPts val="0"/>
              </a:spcBef>
              <a:buNone/>
            </a:pPr>
            <a:r>
              <a:rPr lang="en" sz="1200">
                <a:solidFill>
                  <a:schemeClr val="lt1"/>
                </a:solidFill>
                <a:latin typeface="Montserrat"/>
                <a:ea typeface="Montserrat"/>
                <a:cs typeface="Montserrat"/>
                <a:sym typeface="Montserrat"/>
              </a:rPr>
              <a:t>Example of questions: </a:t>
            </a:r>
          </a:p>
          <a:p>
            <a:pPr lvl="0">
              <a:spcBef>
                <a:spcPts val="0"/>
              </a:spcBef>
              <a:buNone/>
            </a:pPr>
            <a:endParaRPr sz="1200">
              <a:solidFill>
                <a:schemeClr val="lt1"/>
              </a:solidFill>
              <a:latin typeface="Montserrat"/>
              <a:ea typeface="Montserrat"/>
              <a:cs typeface="Montserrat"/>
              <a:sym typeface="Montserrat"/>
            </a:endParaRPr>
          </a:p>
          <a:p>
            <a:pPr lvl="0">
              <a:spcBef>
                <a:spcPts val="0"/>
              </a:spcBef>
              <a:buNone/>
            </a:pPr>
            <a:r>
              <a:rPr lang="en" sz="1200">
                <a:solidFill>
                  <a:schemeClr val="lt1"/>
                </a:solidFill>
                <a:latin typeface="Montserrat"/>
                <a:ea typeface="Montserrat"/>
                <a:cs typeface="Montserrat"/>
                <a:sym typeface="Montserrat"/>
              </a:rPr>
              <a:t>Kids </a:t>
            </a:r>
          </a:p>
          <a:p>
            <a:pPr marL="457200" lvl="0" indent="-304800" rtl="0">
              <a:spcBef>
                <a:spcPts val="0"/>
              </a:spcBef>
              <a:buClr>
                <a:schemeClr val="lt1"/>
              </a:buClr>
              <a:buSzPct val="100000"/>
              <a:buFont typeface="Montserrat"/>
              <a:buAutoNum type="arabicPeriod"/>
            </a:pPr>
            <a:r>
              <a:rPr lang="en" sz="1200">
                <a:solidFill>
                  <a:schemeClr val="lt1"/>
                </a:solidFill>
                <a:latin typeface="Montserrat"/>
                <a:ea typeface="Montserrat"/>
                <a:cs typeface="Montserrat"/>
                <a:sym typeface="Montserrat"/>
              </a:rPr>
              <a:t>Asking them what they want to be in the future</a:t>
            </a:r>
          </a:p>
          <a:p>
            <a:pPr marL="457200" lvl="0" indent="-304800" rtl="0">
              <a:spcBef>
                <a:spcPts val="0"/>
              </a:spcBef>
              <a:buClr>
                <a:schemeClr val="lt1"/>
              </a:buClr>
              <a:buSzPct val="100000"/>
              <a:buFont typeface="Montserrat"/>
              <a:buAutoNum type="arabicPeriod"/>
            </a:pPr>
            <a:r>
              <a:rPr lang="en" sz="1200">
                <a:solidFill>
                  <a:schemeClr val="lt1"/>
                </a:solidFill>
                <a:latin typeface="Montserrat"/>
                <a:ea typeface="Montserrat"/>
                <a:cs typeface="Montserrat"/>
                <a:sym typeface="Montserrat"/>
              </a:rPr>
              <a:t>Do you feel safe having NSMen guarding singap</a:t>
            </a:r>
            <a:r>
              <a:rPr lang="en">
                <a:solidFill>
                  <a:schemeClr val="lt1"/>
                </a:solidFill>
                <a:latin typeface="Montserrat"/>
                <a:ea typeface="Montserrat"/>
                <a:cs typeface="Montserrat"/>
                <a:sym typeface="Montserrat"/>
              </a:rPr>
              <a:t>ore</a:t>
            </a:r>
          </a:p>
          <a:p>
            <a:pPr marL="457200" lvl="0" indent="-304800" rtl="0">
              <a:spcBef>
                <a:spcPts val="0"/>
              </a:spcBef>
              <a:buClr>
                <a:schemeClr val="lt1"/>
              </a:buClr>
              <a:buSzPct val="100000"/>
              <a:buFont typeface="Montserrat"/>
              <a:buAutoNum type="arabicPeriod"/>
            </a:pPr>
            <a:r>
              <a:rPr lang="en" sz="1200">
                <a:solidFill>
                  <a:schemeClr val="lt1"/>
                </a:solidFill>
                <a:latin typeface="Montserrat"/>
                <a:ea typeface="Montserrat"/>
                <a:cs typeface="Montserrat"/>
                <a:sym typeface="Montserrat"/>
              </a:rPr>
              <a:t>Getting kids to react to actual operations video </a:t>
            </a:r>
          </a:p>
          <a:p>
            <a:pPr lvl="0" rtl="0">
              <a:spcBef>
                <a:spcPts val="0"/>
              </a:spcBef>
              <a:buNone/>
            </a:pPr>
            <a:endParaRPr sz="1200">
              <a:solidFill>
                <a:schemeClr val="lt1"/>
              </a:solidFill>
              <a:latin typeface="Montserrat"/>
              <a:ea typeface="Montserrat"/>
              <a:cs typeface="Montserrat"/>
              <a:sym typeface="Montserrat"/>
            </a:endParaRPr>
          </a:p>
          <a:p>
            <a:pPr lvl="0" rtl="0">
              <a:spcBef>
                <a:spcPts val="0"/>
              </a:spcBef>
              <a:buNone/>
            </a:pPr>
            <a:r>
              <a:rPr lang="en" sz="1200">
                <a:solidFill>
                  <a:schemeClr val="lt1"/>
                </a:solidFill>
                <a:latin typeface="Montserrat"/>
                <a:ea typeface="Montserrat"/>
                <a:cs typeface="Montserrat"/>
                <a:sym typeface="Montserrat"/>
              </a:rPr>
              <a:t>Adult </a:t>
            </a:r>
          </a:p>
          <a:p>
            <a:pPr marL="457200" lvl="0" indent="-304800" rtl="0">
              <a:lnSpc>
                <a:spcPct val="115000"/>
              </a:lnSpc>
              <a:spcBef>
                <a:spcPts val="0"/>
              </a:spcBef>
              <a:spcAft>
                <a:spcPts val="1000"/>
              </a:spcAft>
              <a:buClr>
                <a:schemeClr val="lt1"/>
              </a:buClr>
              <a:buSzPct val="100000"/>
              <a:buFont typeface="Montserrat"/>
              <a:buAutoNum type="arabicPeriod"/>
            </a:pPr>
            <a:r>
              <a:rPr lang="en" sz="1200">
                <a:solidFill>
                  <a:schemeClr val="lt1"/>
                </a:solidFill>
                <a:latin typeface="Montserrat"/>
                <a:ea typeface="Montserrat"/>
                <a:cs typeface="Montserrat"/>
                <a:sym typeface="Montserrat"/>
              </a:rPr>
              <a:t>What was a life changing experience you had as a policeman/fireman</a:t>
            </a:r>
          </a:p>
          <a:p>
            <a:pPr marL="457200" lvl="0" indent="-304800" rtl="0">
              <a:lnSpc>
                <a:spcPct val="115000"/>
              </a:lnSpc>
              <a:spcBef>
                <a:spcPts val="0"/>
              </a:spcBef>
              <a:spcAft>
                <a:spcPts val="1000"/>
              </a:spcAft>
              <a:buClr>
                <a:schemeClr val="lt1"/>
              </a:buClr>
              <a:buSzPct val="100000"/>
              <a:buFont typeface="Montserrat"/>
              <a:buAutoNum type="arabicPeriod"/>
            </a:pPr>
            <a:r>
              <a:rPr lang="en" sz="1200">
                <a:solidFill>
                  <a:schemeClr val="lt1"/>
                </a:solidFill>
                <a:latin typeface="Montserrat"/>
                <a:ea typeface="Montserrat"/>
                <a:cs typeface="Montserrat"/>
                <a:sym typeface="Montserrat"/>
              </a:rPr>
              <a:t>What is something you wish people knew about your job </a:t>
            </a:r>
          </a:p>
          <a:p>
            <a:pPr marL="457200" lvl="0" indent="-304800" rtl="0">
              <a:lnSpc>
                <a:spcPct val="115000"/>
              </a:lnSpc>
              <a:spcBef>
                <a:spcPts val="0"/>
              </a:spcBef>
              <a:spcAft>
                <a:spcPts val="1000"/>
              </a:spcAft>
              <a:buClr>
                <a:schemeClr val="lt1"/>
              </a:buClr>
              <a:buSzPct val="100000"/>
              <a:buFont typeface="Montserrat"/>
              <a:buAutoNum type="arabicPeriod"/>
            </a:pPr>
            <a:r>
              <a:rPr lang="en" sz="1200">
                <a:solidFill>
                  <a:schemeClr val="lt1"/>
                </a:solidFill>
                <a:latin typeface="Montserrat"/>
                <a:ea typeface="Montserrat"/>
                <a:cs typeface="Montserrat"/>
                <a:sym typeface="Montserrat"/>
              </a:rPr>
              <a:t>Do you think you spend enough of time with your family? </a:t>
            </a:r>
          </a:p>
          <a:p>
            <a:pPr marL="457200" lvl="0" indent="-228600" rtl="0">
              <a:lnSpc>
                <a:spcPct val="115000"/>
              </a:lnSpc>
              <a:spcBef>
                <a:spcPts val="0"/>
              </a:spcBef>
              <a:spcAft>
                <a:spcPts val="1000"/>
              </a:spcAft>
              <a:buClr>
                <a:schemeClr val="lt1"/>
              </a:buClr>
              <a:buFont typeface="Varela"/>
              <a:buAutoNum type="arabicPeriod"/>
            </a:pPr>
            <a:r>
              <a:rPr lang="en" sz="1200">
                <a:solidFill>
                  <a:schemeClr val="lt1"/>
                </a:solidFill>
                <a:latin typeface="Montserrat"/>
                <a:ea typeface="Montserrat"/>
                <a:cs typeface="Montserrat"/>
                <a:sym typeface="Montserrat"/>
              </a:rPr>
              <a:t>Do you think hometeamNS helps make it easier for you to spend time with your family</a:t>
            </a:r>
            <a:r>
              <a:rPr lang="en">
                <a:solidFill>
                  <a:schemeClr val="lt1"/>
                </a:solidFill>
                <a:latin typeface="Varela"/>
                <a:ea typeface="Varela"/>
                <a:cs typeface="Varela"/>
                <a:sym typeface="Varela"/>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4125"/>
        </a:solidFill>
        <a:effectLst/>
      </p:bgPr>
    </p:bg>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2422549" y="602325"/>
            <a:ext cx="4298700" cy="629700"/>
          </a:xfrm>
          <a:prstGeom prst="rect">
            <a:avLst/>
          </a:prstGeom>
        </p:spPr>
        <p:txBody>
          <a:bodyPr lIns="91425" tIns="91425" rIns="91425" bIns="91425" anchor="b" anchorCtr="0">
            <a:noAutofit/>
          </a:bodyPr>
          <a:lstStyle/>
          <a:p>
            <a:pPr lvl="0" algn="ctr">
              <a:spcBef>
                <a:spcPts val="0"/>
              </a:spcBef>
              <a:buNone/>
            </a:pPr>
            <a:r>
              <a:rPr lang="en" sz="3000">
                <a:latin typeface="Comfortaa"/>
                <a:ea typeface="Comfortaa"/>
                <a:cs typeface="Comfortaa"/>
                <a:sym typeface="Comfortaa"/>
              </a:rPr>
              <a:t>Example of operations video: </a:t>
            </a:r>
          </a:p>
        </p:txBody>
      </p:sp>
      <p:sp>
        <p:nvSpPr>
          <p:cNvPr id="267" name="Shape 26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24</a:t>
            </a:fld>
            <a:endParaRPr lang="en"/>
          </a:p>
        </p:txBody>
      </p:sp>
      <p:sp>
        <p:nvSpPr>
          <p:cNvPr id="268" name="Shape 268" title="SCDF in Action">
            <a:hlinkClick r:id="rId3"/>
          </p:cNvPr>
          <p:cNvSpPr/>
          <p:nvPr/>
        </p:nvSpPr>
        <p:spPr>
          <a:xfrm>
            <a:off x="2422587" y="1578275"/>
            <a:ext cx="4298833" cy="3224124"/>
          </a:xfrm>
          <a:prstGeom prst="rect">
            <a:avLst/>
          </a:prstGeom>
          <a:blipFill>
            <a:blip r:embed="rId4">
              <a:alphaModFix/>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lin ang="5400012" scaled="0"/>
        </a:gradFill>
        <a:effectLst/>
      </p:bgPr>
    </p:bg>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06225" y="863500"/>
            <a:ext cx="4649700" cy="629700"/>
          </a:xfrm>
          <a:prstGeom prst="rect">
            <a:avLst/>
          </a:prstGeom>
        </p:spPr>
        <p:txBody>
          <a:bodyPr lIns="91425" tIns="91425" rIns="91425" bIns="91425" anchor="b" anchorCtr="0">
            <a:noAutofit/>
          </a:bodyPr>
          <a:lstStyle/>
          <a:p>
            <a:pPr lvl="0">
              <a:spcBef>
                <a:spcPts val="0"/>
              </a:spcBef>
              <a:buNone/>
            </a:pPr>
            <a:r>
              <a:rPr lang="en" sz="4500">
                <a:latin typeface="Comfortaa"/>
                <a:ea typeface="Comfortaa"/>
                <a:cs typeface="Comfortaa"/>
                <a:sym typeface="Comfortaa"/>
              </a:rPr>
              <a:t>FOLLOW UP….</a:t>
            </a:r>
          </a:p>
        </p:txBody>
      </p:sp>
      <p:sp>
        <p:nvSpPr>
          <p:cNvPr id="274" name="Shape 27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25</a:t>
            </a:fld>
            <a:endParaRPr lang="en"/>
          </a:p>
        </p:txBody>
      </p:sp>
      <p:sp>
        <p:nvSpPr>
          <p:cNvPr id="275" name="Shape 275"/>
          <p:cNvSpPr txBox="1"/>
          <p:nvPr/>
        </p:nvSpPr>
        <p:spPr>
          <a:xfrm>
            <a:off x="215150" y="1493200"/>
            <a:ext cx="7664700" cy="3500400"/>
          </a:xfrm>
          <a:prstGeom prst="rect">
            <a:avLst/>
          </a:prstGeom>
          <a:noFill/>
          <a:ln>
            <a:noFill/>
          </a:ln>
        </p:spPr>
        <p:txBody>
          <a:bodyPr lIns="91425" tIns="91425" rIns="91425" bIns="91425" anchor="t" anchorCtr="0">
            <a:noAutofit/>
          </a:bodyPr>
          <a:lstStyle/>
          <a:p>
            <a:pPr lvl="0">
              <a:spcBef>
                <a:spcPts val="0"/>
              </a:spcBef>
              <a:buNone/>
            </a:pPr>
            <a:r>
              <a:rPr lang="en" sz="2000" b="1">
                <a:solidFill>
                  <a:srgbClr val="FFFFFF"/>
                </a:solidFill>
                <a:latin typeface="Comfortaa"/>
                <a:ea typeface="Comfortaa"/>
                <a:cs typeface="Comfortaa"/>
                <a:sym typeface="Comfortaa"/>
              </a:rPr>
              <a:t>Steps to Participate:</a:t>
            </a:r>
          </a:p>
          <a:p>
            <a:pPr lvl="0">
              <a:spcBef>
                <a:spcPts val="0"/>
              </a:spcBef>
              <a:buNone/>
            </a:pPr>
            <a:r>
              <a:rPr lang="en" sz="2000">
                <a:solidFill>
                  <a:srgbClr val="FFFFFF"/>
                </a:solidFill>
                <a:latin typeface="Comfortaa"/>
                <a:ea typeface="Comfortaa"/>
                <a:cs typeface="Comfortaa"/>
                <a:sym typeface="Comfortaa"/>
              </a:rPr>
              <a:t/>
            </a:r>
            <a:br>
              <a:rPr lang="en" sz="2000">
                <a:solidFill>
                  <a:srgbClr val="FFFFFF"/>
                </a:solidFill>
                <a:latin typeface="Comfortaa"/>
                <a:ea typeface="Comfortaa"/>
                <a:cs typeface="Comfortaa"/>
                <a:sym typeface="Comfortaa"/>
              </a:rPr>
            </a:br>
            <a:endParaRPr lang="en" sz="2000">
              <a:solidFill>
                <a:srgbClr val="FFFFFF"/>
              </a:solidFill>
              <a:latin typeface="Comfortaa"/>
              <a:ea typeface="Comfortaa"/>
              <a:cs typeface="Comfortaa"/>
              <a:sym typeface="Comfortaa"/>
            </a:endParaRPr>
          </a:p>
          <a:p>
            <a:pPr marL="457200" lvl="0" indent="-355600" rtl="0">
              <a:spcBef>
                <a:spcPts val="0"/>
              </a:spcBef>
              <a:buClr>
                <a:srgbClr val="FFFFFF"/>
              </a:buClr>
              <a:buSzPct val="100000"/>
              <a:buFont typeface="Comfortaa"/>
              <a:buAutoNum type="arabicParenR"/>
            </a:pPr>
            <a:r>
              <a:rPr lang="en" sz="2000">
                <a:solidFill>
                  <a:srgbClr val="FFFFFF"/>
                </a:solidFill>
                <a:latin typeface="Comfortaa"/>
                <a:ea typeface="Comfortaa"/>
                <a:cs typeface="Comfortaa"/>
                <a:sym typeface="Comfortaa"/>
              </a:rPr>
              <a:t>Like and share the Video</a:t>
            </a:r>
          </a:p>
          <a:p>
            <a:pPr marL="457200" lvl="0" indent="-355600" rtl="0">
              <a:spcBef>
                <a:spcPts val="0"/>
              </a:spcBef>
              <a:buClr>
                <a:srgbClr val="FFFFFF"/>
              </a:buClr>
              <a:buSzPct val="100000"/>
              <a:buFont typeface="Comfortaa"/>
              <a:buAutoNum type="arabicParenR"/>
            </a:pPr>
            <a:r>
              <a:rPr lang="en" sz="2000">
                <a:solidFill>
                  <a:srgbClr val="FFFFFF"/>
                </a:solidFill>
                <a:latin typeface="Comfortaa"/>
                <a:ea typeface="Comfortaa"/>
                <a:cs typeface="Comfortaa"/>
                <a:sym typeface="Comfortaa"/>
              </a:rPr>
              <a:t>Tag an SCDF/SPF member you know</a:t>
            </a:r>
          </a:p>
          <a:p>
            <a:pPr marL="457200" lvl="0" indent="-355600" rtl="0">
              <a:spcBef>
                <a:spcPts val="0"/>
              </a:spcBef>
              <a:buClr>
                <a:srgbClr val="FFFFFF"/>
              </a:buClr>
              <a:buSzPct val="100000"/>
              <a:buFont typeface="Comfortaa"/>
              <a:buAutoNum type="arabicParenR"/>
            </a:pPr>
            <a:r>
              <a:rPr lang="en" sz="2000">
                <a:solidFill>
                  <a:srgbClr val="FFFFFF"/>
                </a:solidFill>
                <a:latin typeface="Comfortaa"/>
                <a:ea typeface="Comfortaa"/>
                <a:cs typeface="Comfortaa"/>
                <a:sym typeface="Comfortaa"/>
              </a:rPr>
              <a:t>Tell us why you appreciate them</a:t>
            </a:r>
          </a:p>
          <a:p>
            <a:pPr lvl="0" rtl="0">
              <a:spcBef>
                <a:spcPts val="0"/>
              </a:spcBef>
              <a:buNone/>
            </a:pPr>
            <a:r>
              <a:rPr lang="en" sz="2000">
                <a:solidFill>
                  <a:srgbClr val="FFFFFF"/>
                </a:solidFill>
                <a:latin typeface="Comfortaa"/>
                <a:ea typeface="Comfortaa"/>
                <a:cs typeface="Comfortaa"/>
                <a:sym typeface="Comfortaa"/>
              </a:rPr>
              <a:t/>
            </a:r>
            <a:br>
              <a:rPr lang="en" sz="2000">
                <a:solidFill>
                  <a:srgbClr val="FFFFFF"/>
                </a:solidFill>
                <a:latin typeface="Comfortaa"/>
                <a:ea typeface="Comfortaa"/>
                <a:cs typeface="Comfortaa"/>
                <a:sym typeface="Comfortaa"/>
              </a:rPr>
            </a:br>
            <a:r>
              <a:rPr lang="en" sz="2000">
                <a:solidFill>
                  <a:srgbClr val="FFFFFF"/>
                </a:solidFill>
                <a:latin typeface="Comfortaa"/>
                <a:ea typeface="Comfortaa"/>
                <a:cs typeface="Comfortaa"/>
                <a:sym typeface="Comfortaa"/>
              </a:rPr>
              <a:t/>
            </a:r>
            <a:br>
              <a:rPr lang="en" sz="2000">
                <a:solidFill>
                  <a:srgbClr val="FFFFFF"/>
                </a:solidFill>
                <a:latin typeface="Comfortaa"/>
                <a:ea typeface="Comfortaa"/>
                <a:cs typeface="Comfortaa"/>
                <a:sym typeface="Comfortaa"/>
              </a:rPr>
            </a:br>
            <a:endParaRPr lang="en" sz="2000">
              <a:solidFill>
                <a:srgbClr val="FFFFFF"/>
              </a:solidFill>
              <a:latin typeface="Comfortaa"/>
              <a:ea typeface="Comfortaa"/>
              <a:cs typeface="Comfortaa"/>
              <a:sym typeface="Comfortaa"/>
            </a:endParaRPr>
          </a:p>
          <a:p>
            <a:pPr lvl="0" rtl="0">
              <a:spcBef>
                <a:spcPts val="0"/>
              </a:spcBef>
              <a:buNone/>
            </a:pPr>
            <a:r>
              <a:rPr lang="en" sz="2000">
                <a:solidFill>
                  <a:srgbClr val="FFFFFF"/>
                </a:solidFill>
                <a:latin typeface="Comfortaa"/>
                <a:ea typeface="Comfortaa"/>
                <a:cs typeface="Comfortaa"/>
                <a:sym typeface="Comfortaa"/>
              </a:rPr>
              <a:t>Stand a chance to win: A pair of movie tickets </a:t>
            </a:r>
          </a:p>
        </p:txBody>
      </p:sp>
      <p:pic>
        <p:nvPicPr>
          <p:cNvPr id="276" name="Shape 276"/>
          <p:cNvPicPr preferRelativeResize="0"/>
          <p:nvPr/>
        </p:nvPicPr>
        <p:blipFill>
          <a:blip r:embed="rId3">
            <a:alphaModFix/>
          </a:blip>
          <a:stretch>
            <a:fillRect/>
          </a:stretch>
        </p:blipFill>
        <p:spPr>
          <a:xfrm rot="-1009809">
            <a:off x="5464150" y="303925"/>
            <a:ext cx="3315599" cy="2524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320700" y="350075"/>
            <a:ext cx="8502600" cy="977700"/>
          </a:xfrm>
          <a:prstGeom prst="rect">
            <a:avLst/>
          </a:prstGeom>
        </p:spPr>
        <p:txBody>
          <a:bodyPr lIns="91425" tIns="91425" rIns="91425" bIns="91425" anchor="b" anchorCtr="0">
            <a:noAutofit/>
          </a:bodyPr>
          <a:lstStyle/>
          <a:p>
            <a:pPr lvl="0" rtl="0">
              <a:spcBef>
                <a:spcPts val="0"/>
              </a:spcBef>
              <a:buNone/>
            </a:pPr>
            <a:r>
              <a:rPr lang="en" sz="9600">
                <a:latin typeface="Satisfy"/>
                <a:ea typeface="Satisfy"/>
                <a:cs typeface="Satisfy"/>
                <a:sym typeface="Satisfy"/>
              </a:rPr>
              <a:t> </a:t>
            </a:r>
            <a:r>
              <a:rPr lang="en" sz="4800">
                <a:latin typeface="Satisfy"/>
                <a:ea typeface="Satisfy"/>
                <a:cs typeface="Satisfy"/>
                <a:sym typeface="Satisfy"/>
              </a:rPr>
              <a:t>Social media contest  </a:t>
            </a:r>
          </a:p>
        </p:txBody>
      </p:sp>
      <p:sp>
        <p:nvSpPr>
          <p:cNvPr id="282" name="Shape 282"/>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26</a:t>
            </a:fld>
            <a:endParaRPr lang="en"/>
          </a:p>
        </p:txBody>
      </p:sp>
      <p:sp>
        <p:nvSpPr>
          <p:cNvPr id="283" name="Shape 283"/>
          <p:cNvSpPr txBox="1"/>
          <p:nvPr/>
        </p:nvSpPr>
        <p:spPr>
          <a:xfrm>
            <a:off x="457200" y="1653300"/>
            <a:ext cx="7647900" cy="3384000"/>
          </a:xfrm>
          <a:prstGeom prst="rect">
            <a:avLst/>
          </a:prstGeom>
          <a:noFill/>
          <a:ln>
            <a:noFill/>
          </a:ln>
        </p:spPr>
        <p:txBody>
          <a:bodyPr lIns="91425" tIns="91425" rIns="91425" bIns="91425" anchor="t" anchorCtr="0">
            <a:noAutofit/>
          </a:bodyPr>
          <a:lstStyle/>
          <a:p>
            <a:pPr lvl="0">
              <a:spcBef>
                <a:spcPts val="0"/>
              </a:spcBef>
              <a:buNone/>
            </a:pPr>
            <a:r>
              <a:rPr lang="en" sz="1700">
                <a:solidFill>
                  <a:schemeClr val="lt1"/>
                </a:solidFill>
                <a:latin typeface="Comfortaa"/>
                <a:ea typeface="Comfortaa"/>
                <a:cs typeface="Comfortaa"/>
                <a:sym typeface="Comfortaa"/>
              </a:rPr>
              <a:t>&gt; </a:t>
            </a:r>
            <a:r>
              <a:rPr lang="en" sz="1700" b="1">
                <a:solidFill>
                  <a:schemeClr val="lt1"/>
                </a:solidFill>
                <a:latin typeface="Comfortaa"/>
                <a:ea typeface="Comfortaa"/>
                <a:cs typeface="Comfortaa"/>
                <a:sym typeface="Comfortaa"/>
              </a:rPr>
              <a:t>Follow up</a:t>
            </a:r>
            <a:r>
              <a:rPr lang="en" sz="1700">
                <a:solidFill>
                  <a:schemeClr val="lt1"/>
                </a:solidFill>
                <a:latin typeface="Comfortaa"/>
                <a:ea typeface="Comfortaa"/>
                <a:cs typeface="Comfortaa"/>
                <a:sym typeface="Comfortaa"/>
              </a:rPr>
              <a:t> post from </a:t>
            </a:r>
            <a:r>
              <a:rPr lang="en" sz="1700" b="1">
                <a:solidFill>
                  <a:schemeClr val="lt1"/>
                </a:solidFill>
                <a:latin typeface="Comfortaa"/>
                <a:ea typeface="Comfortaa"/>
                <a:cs typeface="Comfortaa"/>
                <a:sym typeface="Comfortaa"/>
              </a:rPr>
              <a:t>“Know your battlefield” video</a:t>
            </a:r>
          </a:p>
          <a:p>
            <a:pPr lvl="0">
              <a:spcBef>
                <a:spcPts val="0"/>
              </a:spcBef>
              <a:buNone/>
            </a:pPr>
            <a:endParaRPr sz="1700" b="1">
              <a:solidFill>
                <a:schemeClr val="lt1"/>
              </a:solidFill>
              <a:latin typeface="Comfortaa"/>
              <a:ea typeface="Comfortaa"/>
              <a:cs typeface="Comfortaa"/>
              <a:sym typeface="Comfortaa"/>
            </a:endParaRPr>
          </a:p>
          <a:p>
            <a:pPr lvl="0">
              <a:spcBef>
                <a:spcPts val="0"/>
              </a:spcBef>
              <a:buNone/>
            </a:pPr>
            <a:endParaRPr sz="1700" b="1">
              <a:solidFill>
                <a:schemeClr val="lt1"/>
              </a:solidFill>
              <a:latin typeface="Comfortaa"/>
              <a:ea typeface="Comfortaa"/>
              <a:cs typeface="Comfortaa"/>
              <a:sym typeface="Comfortaa"/>
            </a:endParaRPr>
          </a:p>
          <a:p>
            <a:pPr lvl="0">
              <a:spcBef>
                <a:spcPts val="0"/>
              </a:spcBef>
              <a:buNone/>
            </a:pPr>
            <a:r>
              <a:rPr lang="en" sz="1700">
                <a:solidFill>
                  <a:schemeClr val="lt1"/>
                </a:solidFill>
                <a:latin typeface="Comfortaa"/>
                <a:ea typeface="Comfortaa"/>
                <a:cs typeface="Comfortaa"/>
                <a:sym typeface="Comfortaa"/>
              </a:rPr>
              <a:t>&gt; </a:t>
            </a:r>
            <a:r>
              <a:rPr lang="en" sz="1700" b="1">
                <a:solidFill>
                  <a:schemeClr val="lt1"/>
                </a:solidFill>
                <a:latin typeface="Comfortaa"/>
                <a:ea typeface="Comfortaa"/>
                <a:cs typeface="Comfortaa"/>
                <a:sym typeface="Comfortaa"/>
              </a:rPr>
              <a:t>Zoomed in photos</a:t>
            </a:r>
            <a:r>
              <a:rPr lang="en" sz="1700">
                <a:solidFill>
                  <a:schemeClr val="lt1"/>
                </a:solidFill>
                <a:latin typeface="Comfortaa"/>
                <a:ea typeface="Comfortaa"/>
                <a:cs typeface="Comfortaa"/>
                <a:sym typeface="Comfortaa"/>
              </a:rPr>
              <a:t> of places in the clubhouse will be uploaded on Facebook and participants have to guess where the location is. </a:t>
            </a:r>
          </a:p>
          <a:p>
            <a:pPr lvl="0">
              <a:spcBef>
                <a:spcPts val="0"/>
              </a:spcBef>
              <a:buNone/>
            </a:pPr>
            <a:endParaRPr sz="1700">
              <a:solidFill>
                <a:schemeClr val="lt1"/>
              </a:solidFill>
              <a:latin typeface="Comfortaa"/>
              <a:ea typeface="Comfortaa"/>
              <a:cs typeface="Comfortaa"/>
              <a:sym typeface="Comfortaa"/>
            </a:endParaRPr>
          </a:p>
          <a:p>
            <a:pPr lvl="0">
              <a:spcBef>
                <a:spcPts val="0"/>
              </a:spcBef>
              <a:buNone/>
            </a:pPr>
            <a:endParaRPr sz="1700">
              <a:solidFill>
                <a:schemeClr val="lt1"/>
              </a:solidFill>
              <a:latin typeface="Comfortaa"/>
              <a:ea typeface="Comfortaa"/>
              <a:cs typeface="Comfortaa"/>
              <a:sym typeface="Comfortaa"/>
            </a:endParaRPr>
          </a:p>
          <a:p>
            <a:pPr lvl="0">
              <a:spcBef>
                <a:spcPts val="0"/>
              </a:spcBef>
              <a:buNone/>
            </a:pPr>
            <a:r>
              <a:rPr lang="en" sz="1700">
                <a:solidFill>
                  <a:schemeClr val="lt1"/>
                </a:solidFill>
                <a:latin typeface="Comfortaa"/>
                <a:ea typeface="Comfortaa"/>
                <a:cs typeface="Comfortaa"/>
                <a:sym typeface="Comfortaa"/>
              </a:rPr>
              <a:t>&gt; The </a:t>
            </a:r>
            <a:r>
              <a:rPr lang="en" sz="1700" b="1">
                <a:solidFill>
                  <a:schemeClr val="lt1"/>
                </a:solidFill>
                <a:latin typeface="Comfortaa"/>
                <a:ea typeface="Comfortaa"/>
                <a:cs typeface="Comfortaa"/>
                <a:sym typeface="Comfortaa"/>
              </a:rPr>
              <a:t>correct answer </a:t>
            </a:r>
            <a:r>
              <a:rPr lang="en" sz="1700">
                <a:solidFill>
                  <a:schemeClr val="lt1"/>
                </a:solidFill>
                <a:latin typeface="Comfortaa"/>
                <a:ea typeface="Comfortaa"/>
                <a:cs typeface="Comfortaa"/>
                <a:sym typeface="Comfortaa"/>
              </a:rPr>
              <a:t>accompanied by the</a:t>
            </a:r>
            <a:r>
              <a:rPr lang="en" sz="1700" b="1">
                <a:solidFill>
                  <a:schemeClr val="lt1"/>
                </a:solidFill>
                <a:latin typeface="Comfortaa"/>
                <a:ea typeface="Comfortaa"/>
                <a:cs typeface="Comfortaa"/>
                <a:sym typeface="Comfortaa"/>
              </a:rPr>
              <a:t> most creative comment </a:t>
            </a:r>
            <a:r>
              <a:rPr lang="en" sz="1700">
                <a:solidFill>
                  <a:schemeClr val="lt1"/>
                </a:solidFill>
                <a:latin typeface="Comfortaa"/>
                <a:ea typeface="Comfortaa"/>
                <a:cs typeface="Comfortaa"/>
                <a:sym typeface="Comfortaa"/>
              </a:rPr>
              <a:t>as to </a:t>
            </a:r>
            <a:r>
              <a:rPr lang="en" sz="1700" b="1">
                <a:solidFill>
                  <a:schemeClr val="lt1"/>
                </a:solidFill>
                <a:latin typeface="Comfortaa"/>
                <a:ea typeface="Comfortaa"/>
                <a:cs typeface="Comfortaa"/>
                <a:sym typeface="Comfortaa"/>
              </a:rPr>
              <a:t>why they deserve to be the winner will stand a chance win HomeTeamNs vouchers </a:t>
            </a:r>
          </a:p>
        </p:txBody>
      </p:sp>
      <p:pic>
        <p:nvPicPr>
          <p:cNvPr id="284" name="Shape 284"/>
          <p:cNvPicPr preferRelativeResize="0"/>
          <p:nvPr/>
        </p:nvPicPr>
        <p:blipFill>
          <a:blip r:embed="rId3">
            <a:alphaModFix/>
          </a:blip>
          <a:stretch>
            <a:fillRect/>
          </a:stretch>
        </p:blipFill>
        <p:spPr>
          <a:xfrm>
            <a:off x="6200025" y="24525"/>
            <a:ext cx="2800350" cy="1628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1077D2"/>
            </a:gs>
            <a:gs pos="100000">
              <a:srgbClr val="093153"/>
            </a:gs>
          </a:gsLst>
          <a:path path="circle">
            <a:fillToRect l="50000" t="50000" r="50000" b="50000"/>
          </a:path>
          <a:tileRect/>
        </a:gradFill>
        <a:effectLst/>
      </p:bgPr>
    </p:bg>
    <p:spTree>
      <p:nvGrpSpPr>
        <p:cNvPr id="1" name="Shape 288"/>
        <p:cNvGrpSpPr/>
        <p:nvPr/>
      </p:nvGrpSpPr>
      <p:grpSpPr>
        <a:xfrm>
          <a:off x="0" y="0"/>
          <a:ext cx="0" cy="0"/>
          <a:chOff x="0" y="0"/>
          <a:chExt cx="0" cy="0"/>
        </a:xfrm>
      </p:grpSpPr>
      <p:pic>
        <p:nvPicPr>
          <p:cNvPr id="289" name="Shape 289" descr="Image result for holding gun cartoon png"/>
          <p:cNvPicPr preferRelativeResize="0"/>
          <p:nvPr/>
        </p:nvPicPr>
        <p:blipFill>
          <a:blip r:embed="rId3">
            <a:alphaModFix/>
          </a:blip>
          <a:stretch>
            <a:fillRect/>
          </a:stretch>
        </p:blipFill>
        <p:spPr>
          <a:xfrm>
            <a:off x="0" y="285750"/>
            <a:ext cx="9144000" cy="4572000"/>
          </a:xfrm>
          <a:prstGeom prst="rect">
            <a:avLst/>
          </a:prstGeom>
          <a:noFill/>
          <a:ln>
            <a:noFill/>
          </a:ln>
        </p:spPr>
      </p:pic>
      <p:sp>
        <p:nvSpPr>
          <p:cNvPr id="290" name="Shape 290"/>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27</a:t>
            </a:fld>
            <a:endParaRPr lang="en"/>
          </a:p>
        </p:txBody>
      </p:sp>
      <p:sp>
        <p:nvSpPr>
          <p:cNvPr id="291" name="Shape 291"/>
          <p:cNvSpPr txBox="1"/>
          <p:nvPr/>
        </p:nvSpPr>
        <p:spPr>
          <a:xfrm>
            <a:off x="33600" y="1235050"/>
            <a:ext cx="9076800" cy="3683700"/>
          </a:xfrm>
          <a:prstGeom prst="rect">
            <a:avLst/>
          </a:prstGeom>
          <a:noFill/>
          <a:ln>
            <a:noFill/>
          </a:ln>
        </p:spPr>
        <p:txBody>
          <a:bodyPr lIns="91425" tIns="91425" rIns="91425" bIns="91425" anchor="t" anchorCtr="0">
            <a:noAutofit/>
          </a:bodyPr>
          <a:lstStyle/>
          <a:p>
            <a:pPr lvl="0" algn="ctr" rtl="0">
              <a:spcBef>
                <a:spcPts val="0"/>
              </a:spcBef>
              <a:buNone/>
            </a:pPr>
            <a:r>
              <a:rPr lang="en" sz="7200">
                <a:solidFill>
                  <a:srgbClr val="FFFFFF"/>
                </a:solidFill>
                <a:latin typeface="Fredericka the Great"/>
                <a:ea typeface="Fredericka the Great"/>
                <a:cs typeface="Fredericka the Great"/>
                <a:sym typeface="Fredericka the Great"/>
              </a:rPr>
              <a:t>#settlethebattle </a:t>
            </a:r>
          </a:p>
          <a:p>
            <a:pPr lvl="0" algn="ctr">
              <a:spcBef>
                <a:spcPts val="0"/>
              </a:spcBef>
              <a:buNone/>
            </a:pPr>
            <a:r>
              <a:rPr lang="en" sz="9600">
                <a:solidFill>
                  <a:srgbClr val="FFFFFF"/>
                </a:solidFill>
                <a:latin typeface="Fredericka the Great"/>
                <a:ea typeface="Fredericka the Great"/>
                <a:cs typeface="Fredericka the Great"/>
                <a:sym typeface="Fredericka the Great"/>
              </a:rPr>
              <a:t>#HTNS </a:t>
            </a:r>
          </a:p>
        </p:txBody>
      </p:sp>
      <p:sp>
        <p:nvSpPr>
          <p:cNvPr id="292" name="Shape 292"/>
          <p:cNvSpPr txBox="1"/>
          <p:nvPr/>
        </p:nvSpPr>
        <p:spPr>
          <a:xfrm>
            <a:off x="52926" y="-52926"/>
            <a:ext cx="3712200" cy="519300"/>
          </a:xfrm>
          <a:prstGeom prst="rect">
            <a:avLst/>
          </a:prstGeom>
          <a:noFill/>
          <a:ln>
            <a:noFill/>
          </a:ln>
        </p:spPr>
        <p:txBody>
          <a:bodyPr lIns="91425" tIns="91425" rIns="91425" bIns="91425" anchor="t" anchorCtr="0">
            <a:noAutofit/>
          </a:bodyPr>
          <a:lstStyle/>
          <a:p>
            <a:pPr lvl="0">
              <a:spcBef>
                <a:spcPts val="0"/>
              </a:spcBef>
              <a:buNone/>
            </a:pPr>
            <a:r>
              <a:rPr lang="en" sz="2400" b="1">
                <a:solidFill>
                  <a:srgbClr val="FFFFFF"/>
                </a:solidFill>
                <a:latin typeface="Raleway"/>
                <a:ea typeface="Raleway"/>
                <a:cs typeface="Raleway"/>
                <a:sym typeface="Raleway"/>
              </a:rPr>
              <a:t>Hashtags: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85BFC9"/>
            </a:gs>
            <a:gs pos="100000">
              <a:srgbClr val="457D86"/>
            </a:gs>
          </a:gsLst>
          <a:path path="circle">
            <a:fillToRect l="50000" t="50000" r="50000" b="50000"/>
          </a:path>
          <a:tileRect/>
        </a:gradFill>
        <a:effectLst/>
      </p:bgPr>
    </p:bg>
    <p:spTree>
      <p:nvGrpSpPr>
        <p:cNvPr id="1" name="Shape 296"/>
        <p:cNvGrpSpPr/>
        <p:nvPr/>
      </p:nvGrpSpPr>
      <p:grpSpPr>
        <a:xfrm>
          <a:off x="0" y="0"/>
          <a:ext cx="0" cy="0"/>
          <a:chOff x="0" y="0"/>
          <a:chExt cx="0" cy="0"/>
        </a:xfrm>
      </p:grpSpPr>
      <p:sp>
        <p:nvSpPr>
          <p:cNvPr id="297" name="Shape 297"/>
          <p:cNvSpPr txBox="1">
            <a:spLocks noGrp="1"/>
          </p:cNvSpPr>
          <p:nvPr>
            <p:ph type="title" idx="4294967295"/>
          </p:nvPr>
        </p:nvSpPr>
        <p:spPr>
          <a:xfrm>
            <a:off x="474700" y="531750"/>
            <a:ext cx="8702100" cy="629700"/>
          </a:xfrm>
          <a:prstGeom prst="rect">
            <a:avLst/>
          </a:prstGeom>
        </p:spPr>
        <p:txBody>
          <a:bodyPr lIns="91425" tIns="91425" rIns="91425" bIns="91425" anchor="b" anchorCtr="0">
            <a:noAutofit/>
          </a:bodyPr>
          <a:lstStyle/>
          <a:p>
            <a:pPr lvl="0" rtl="0">
              <a:spcBef>
                <a:spcPts val="0"/>
              </a:spcBef>
              <a:buNone/>
            </a:pPr>
            <a:r>
              <a:rPr lang="en" sz="7000" b="0">
                <a:latin typeface="Fredericka the Great"/>
                <a:ea typeface="Fredericka the Great"/>
                <a:cs typeface="Fredericka the Great"/>
                <a:sym typeface="Fredericka the Great"/>
              </a:rPr>
              <a:t>Budget - Marketing</a:t>
            </a:r>
          </a:p>
        </p:txBody>
      </p:sp>
      <p:sp>
        <p:nvSpPr>
          <p:cNvPr id="298" name="Shape 298"/>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28</a:t>
            </a:fld>
            <a:endParaRPr lang="en"/>
          </a:p>
        </p:txBody>
      </p:sp>
      <p:graphicFrame>
        <p:nvGraphicFramePr>
          <p:cNvPr id="299" name="Shape 299"/>
          <p:cNvGraphicFramePr/>
          <p:nvPr/>
        </p:nvGraphicFramePr>
        <p:xfrm>
          <a:off x="984137" y="1085237"/>
          <a:ext cx="3000000" cy="3000000"/>
        </p:xfrm>
        <a:graphic>
          <a:graphicData uri="http://schemas.openxmlformats.org/drawingml/2006/table">
            <a:tbl>
              <a:tblPr>
                <a:noFill/>
                <a:tableStyleId>{1A100B59-454B-489A-B635-AA4E2EFF4DCE}</a:tableStyleId>
              </a:tblPr>
              <a:tblGrid>
                <a:gridCol w="4493450"/>
                <a:gridCol w="1548075"/>
              </a:tblGrid>
              <a:tr h="618025">
                <a:tc>
                  <a:txBody>
                    <a:bodyPr/>
                    <a:lstStyle/>
                    <a:p>
                      <a:pPr lvl="0" rtl="0">
                        <a:spcBef>
                          <a:spcPts val="0"/>
                        </a:spcBef>
                        <a:buNone/>
                      </a:pPr>
                      <a:r>
                        <a:rPr lang="en" sz="2400">
                          <a:solidFill>
                            <a:srgbClr val="CFE2F3"/>
                          </a:solidFill>
                          <a:latin typeface="ABeeZee"/>
                          <a:ea typeface="ABeeZee"/>
                          <a:cs typeface="ABeeZee"/>
                          <a:sym typeface="ABeeZee"/>
                        </a:rPr>
                        <a:t>EDM</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lvl="0" rtl="0">
                        <a:spcBef>
                          <a:spcPts val="0"/>
                        </a:spcBef>
                        <a:buNone/>
                      </a:pPr>
                      <a:r>
                        <a:rPr lang="en" sz="2400">
                          <a:solidFill>
                            <a:srgbClr val="FFFFFF"/>
                          </a:solidFill>
                          <a:latin typeface="ABeeZee"/>
                          <a:ea typeface="ABeeZee"/>
                          <a:cs typeface="ABeeZee"/>
                          <a:sym typeface="ABeeZee"/>
                        </a:rPr>
                        <a:t>Free</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r h="1072375">
                <a:tc>
                  <a:txBody>
                    <a:bodyPr/>
                    <a:lstStyle/>
                    <a:p>
                      <a:pPr lvl="0" rtl="0">
                        <a:spcBef>
                          <a:spcPts val="0"/>
                        </a:spcBef>
                        <a:buNone/>
                      </a:pPr>
                      <a:r>
                        <a:rPr lang="en" sz="2400">
                          <a:solidFill>
                            <a:srgbClr val="CFE2F3"/>
                          </a:solidFill>
                          <a:latin typeface="ABeeZee"/>
                          <a:ea typeface="ABeeZee"/>
                          <a:cs typeface="ABeeZee"/>
                          <a:sym typeface="ABeeZee"/>
                        </a:rPr>
                        <a:t>Prizes </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lvl="0" rtl="0">
                        <a:spcBef>
                          <a:spcPts val="0"/>
                        </a:spcBef>
                        <a:buNone/>
                      </a:pPr>
                      <a:r>
                        <a:rPr lang="en" sz="2400">
                          <a:solidFill>
                            <a:srgbClr val="FFFFFF"/>
                          </a:solidFill>
                          <a:highlight>
                            <a:srgbClr val="134F5C"/>
                          </a:highlight>
                          <a:latin typeface="ABeeZee"/>
                          <a:ea typeface="ABeeZee"/>
                          <a:cs typeface="ABeeZee"/>
                          <a:sym typeface="ABeeZee"/>
                        </a:rPr>
                        <a:t>$400</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r h="768325">
                <a:tc>
                  <a:txBody>
                    <a:bodyPr/>
                    <a:lstStyle/>
                    <a:p>
                      <a:pPr lvl="0" rtl="0">
                        <a:spcBef>
                          <a:spcPts val="0"/>
                        </a:spcBef>
                        <a:buNone/>
                      </a:pPr>
                      <a:r>
                        <a:rPr lang="en" sz="2400">
                          <a:solidFill>
                            <a:srgbClr val="CFE2F3"/>
                          </a:solidFill>
                          <a:latin typeface="ABeeZee"/>
                          <a:ea typeface="ABeeZee"/>
                          <a:cs typeface="ABeeZee"/>
                          <a:sym typeface="ABeeZee"/>
                        </a:rPr>
                        <a:t>Promotional videos</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lvl="0" rtl="0">
                        <a:spcBef>
                          <a:spcPts val="0"/>
                        </a:spcBef>
                        <a:buNone/>
                      </a:pPr>
                      <a:r>
                        <a:rPr lang="en" sz="2400">
                          <a:solidFill>
                            <a:srgbClr val="FFFFFF"/>
                          </a:solidFill>
                          <a:highlight>
                            <a:srgbClr val="134F5C"/>
                          </a:highlight>
                          <a:latin typeface="ABeeZee"/>
                          <a:ea typeface="ABeeZee"/>
                          <a:cs typeface="ABeeZee"/>
                          <a:sym typeface="ABeeZee"/>
                        </a:rPr>
                        <a:t>$100</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r h="768325">
                <a:tc>
                  <a:txBody>
                    <a:bodyPr/>
                    <a:lstStyle/>
                    <a:p>
                      <a:pPr lvl="0">
                        <a:spcBef>
                          <a:spcPts val="0"/>
                        </a:spcBef>
                        <a:buNone/>
                      </a:pPr>
                      <a:r>
                        <a:rPr lang="en" sz="2400">
                          <a:solidFill>
                            <a:srgbClr val="CFE2F3"/>
                          </a:solidFill>
                          <a:latin typeface="ABeeZee"/>
                          <a:ea typeface="ABeeZee"/>
                          <a:cs typeface="ABeeZee"/>
                          <a:sym typeface="ABeeZee"/>
                        </a:rPr>
                        <a:t>Media kit (info about our event and a nerf gun)</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c>
                  <a:txBody>
                    <a:bodyPr/>
                    <a:lstStyle/>
                    <a:p>
                      <a:pPr lvl="0">
                        <a:spcBef>
                          <a:spcPts val="0"/>
                        </a:spcBef>
                        <a:buNone/>
                      </a:pPr>
                      <a:r>
                        <a:rPr lang="en" sz="2400">
                          <a:solidFill>
                            <a:srgbClr val="FFFFFF"/>
                          </a:solidFill>
                          <a:highlight>
                            <a:srgbClr val="134F5C"/>
                          </a:highlight>
                          <a:latin typeface="ABeeZee"/>
                          <a:ea typeface="ABeeZee"/>
                          <a:cs typeface="ABeeZee"/>
                          <a:sym typeface="ABeeZee"/>
                        </a:rPr>
                        <a:t>$200</a:t>
                      </a:r>
                    </a:p>
                  </a:txBody>
                  <a:tcPr marL="91425" marR="91425" marT="91425" marB="91425">
                    <a:lnL w="9525" cap="flat" cmpd="sng">
                      <a:solidFill>
                        <a:srgbClr val="CFE2F3"/>
                      </a:solidFill>
                      <a:prstDash val="solid"/>
                      <a:round/>
                      <a:headEnd type="none" w="med" len="med"/>
                      <a:tailEnd type="none" w="med" len="med"/>
                    </a:lnL>
                    <a:lnR w="9525" cap="flat" cmpd="sng">
                      <a:solidFill>
                        <a:srgbClr val="CFE2F3"/>
                      </a:solidFill>
                      <a:prstDash val="solid"/>
                      <a:round/>
                      <a:headEnd type="none" w="med" len="med"/>
                      <a:tailEnd type="none" w="med" len="med"/>
                    </a:lnR>
                    <a:lnT w="9525" cap="flat" cmpd="sng">
                      <a:solidFill>
                        <a:srgbClr val="CFE2F3"/>
                      </a:solidFill>
                      <a:prstDash val="solid"/>
                      <a:round/>
                      <a:headEnd type="none" w="med" len="med"/>
                      <a:tailEnd type="none" w="med" len="med"/>
                    </a:lnT>
                    <a:lnB w="9525" cap="flat" cmpd="sng">
                      <a:solidFill>
                        <a:srgbClr val="CFE2F3"/>
                      </a:solidFill>
                      <a:prstDash val="solid"/>
                      <a:round/>
                      <a:headEnd type="none" w="med" len="med"/>
                      <a:tailEnd type="none" w="med" len="med"/>
                    </a:lnB>
                  </a:tcPr>
                </a:tc>
              </a:tr>
            </a:tbl>
          </a:graphicData>
        </a:graphic>
      </p:graphicFrame>
      <p:pic>
        <p:nvPicPr>
          <p:cNvPr id="300" name="Shape 300" descr="Image result for talking cartoon png"/>
          <p:cNvPicPr preferRelativeResize="0"/>
          <p:nvPr/>
        </p:nvPicPr>
        <p:blipFill>
          <a:blip r:embed="rId3">
            <a:alphaModFix/>
          </a:blip>
          <a:stretch>
            <a:fillRect/>
          </a:stretch>
        </p:blipFill>
        <p:spPr>
          <a:xfrm>
            <a:off x="6498725" y="1085249"/>
            <a:ext cx="1648175" cy="4104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AAC56A"/>
            </a:gs>
            <a:gs pos="100000">
              <a:srgbClr val="637736"/>
            </a:gs>
          </a:gsLst>
          <a:path path="circle">
            <a:fillToRect l="50000" t="50000" r="50000" b="50000"/>
          </a:path>
          <a:tileRect/>
        </a:gradFill>
        <a:effectLst/>
      </p:bgPr>
    </p:bg>
    <p:spTree>
      <p:nvGrpSpPr>
        <p:cNvPr id="1" name="Shape 304"/>
        <p:cNvGrpSpPr/>
        <p:nvPr/>
      </p:nvGrpSpPr>
      <p:grpSpPr>
        <a:xfrm>
          <a:off x="0" y="0"/>
          <a:ext cx="0" cy="0"/>
          <a:chOff x="0" y="0"/>
          <a:chExt cx="0" cy="0"/>
        </a:xfrm>
      </p:grpSpPr>
      <p:sp>
        <p:nvSpPr>
          <p:cNvPr id="305" name="Shape 305"/>
          <p:cNvSpPr txBox="1">
            <a:spLocks noGrp="1"/>
          </p:cNvSpPr>
          <p:nvPr>
            <p:ph type="title" idx="4294967295"/>
          </p:nvPr>
        </p:nvSpPr>
        <p:spPr>
          <a:xfrm>
            <a:off x="-58700" y="607950"/>
            <a:ext cx="9559200" cy="629700"/>
          </a:xfrm>
          <a:prstGeom prst="rect">
            <a:avLst/>
          </a:prstGeom>
        </p:spPr>
        <p:txBody>
          <a:bodyPr lIns="91425" tIns="91425" rIns="91425" bIns="91425" anchor="b" anchorCtr="0">
            <a:noAutofit/>
          </a:bodyPr>
          <a:lstStyle/>
          <a:p>
            <a:pPr lvl="0" rtl="0">
              <a:spcBef>
                <a:spcPts val="0"/>
              </a:spcBef>
              <a:buNone/>
            </a:pPr>
            <a:r>
              <a:rPr lang="en" sz="7000" b="0">
                <a:latin typeface="Fredericka the Great"/>
                <a:ea typeface="Fredericka the Great"/>
                <a:cs typeface="Fredericka the Great"/>
                <a:sym typeface="Fredericka the Great"/>
              </a:rPr>
              <a:t>Budget - Actual Event</a:t>
            </a:r>
          </a:p>
        </p:txBody>
      </p:sp>
      <p:sp>
        <p:nvSpPr>
          <p:cNvPr id="306" name="Shape 30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29</a:t>
            </a:fld>
            <a:endParaRPr lang="en"/>
          </a:p>
        </p:txBody>
      </p:sp>
      <p:graphicFrame>
        <p:nvGraphicFramePr>
          <p:cNvPr id="307" name="Shape 307"/>
          <p:cNvGraphicFramePr/>
          <p:nvPr/>
        </p:nvGraphicFramePr>
        <p:xfrm>
          <a:off x="862362" y="1542437"/>
          <a:ext cx="3000000" cy="3000000"/>
        </p:xfrm>
        <a:graphic>
          <a:graphicData uri="http://schemas.openxmlformats.org/drawingml/2006/table">
            <a:tbl>
              <a:tblPr>
                <a:noFill/>
                <a:tableStyleId>{1A100B59-454B-489A-B635-AA4E2EFF4DCE}</a:tableStyleId>
              </a:tblPr>
              <a:tblGrid>
                <a:gridCol w="2925500"/>
                <a:gridCol w="1642400"/>
              </a:tblGrid>
              <a:tr h="1008475">
                <a:tc>
                  <a:txBody>
                    <a:bodyPr/>
                    <a:lstStyle/>
                    <a:p>
                      <a:pPr lvl="0" rtl="0">
                        <a:spcBef>
                          <a:spcPts val="0"/>
                        </a:spcBef>
                        <a:buNone/>
                      </a:pPr>
                      <a:r>
                        <a:rPr lang="en" sz="2400">
                          <a:solidFill>
                            <a:srgbClr val="D9EAD3"/>
                          </a:solidFill>
                          <a:latin typeface="ABeeZee"/>
                          <a:ea typeface="ABeeZee"/>
                          <a:cs typeface="ABeeZee"/>
                          <a:sym typeface="ABeeZee"/>
                        </a:rPr>
                        <a:t>Set up of big idea (if we do not get a sponsorship) </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spcBef>
                          <a:spcPts val="0"/>
                        </a:spcBef>
                        <a:buNone/>
                      </a:pPr>
                      <a:r>
                        <a:rPr lang="en" sz="2400">
                          <a:solidFill>
                            <a:srgbClr val="FFFFFF"/>
                          </a:solidFill>
                          <a:highlight>
                            <a:srgbClr val="38761D"/>
                          </a:highlight>
                          <a:latin typeface="ABeeZee"/>
                          <a:ea typeface="ABeeZee"/>
                          <a:cs typeface="ABeeZee"/>
                          <a:sym typeface="ABeeZee"/>
                        </a:rPr>
                        <a:t>$1000</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r>
              <a:tr h="862900">
                <a:tc>
                  <a:txBody>
                    <a:bodyPr/>
                    <a:lstStyle/>
                    <a:p>
                      <a:pPr lvl="0" rtl="0">
                        <a:spcBef>
                          <a:spcPts val="0"/>
                        </a:spcBef>
                        <a:buNone/>
                      </a:pPr>
                      <a:r>
                        <a:rPr lang="en" sz="2400">
                          <a:solidFill>
                            <a:srgbClr val="D9EAD3"/>
                          </a:solidFill>
                          <a:latin typeface="ABeeZee"/>
                          <a:ea typeface="ABeeZee"/>
                          <a:cs typeface="ABeeZee"/>
                          <a:sym typeface="ABeeZee"/>
                        </a:rPr>
                        <a:t>Food catering Service</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spcBef>
                          <a:spcPts val="0"/>
                        </a:spcBef>
                        <a:buNone/>
                      </a:pPr>
                      <a:r>
                        <a:rPr lang="en" sz="2400">
                          <a:solidFill>
                            <a:srgbClr val="FFFFFF"/>
                          </a:solidFill>
                          <a:highlight>
                            <a:srgbClr val="38761D"/>
                          </a:highlight>
                          <a:latin typeface="ABeeZee"/>
                          <a:ea typeface="ABeeZee"/>
                          <a:cs typeface="ABeeZee"/>
                          <a:sym typeface="ABeeZee"/>
                        </a:rPr>
                        <a:t>$300</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r>
              <a:tr h="657375">
                <a:tc>
                  <a:txBody>
                    <a:bodyPr/>
                    <a:lstStyle/>
                    <a:p>
                      <a:pPr lvl="0" rtl="0">
                        <a:spcBef>
                          <a:spcPts val="0"/>
                        </a:spcBef>
                        <a:buNone/>
                      </a:pPr>
                      <a:r>
                        <a:rPr lang="en" sz="2400">
                          <a:solidFill>
                            <a:srgbClr val="D9EAD3"/>
                          </a:solidFill>
                          <a:latin typeface="ABeeZee"/>
                          <a:ea typeface="ABeeZee"/>
                          <a:cs typeface="ABeeZee"/>
                          <a:sym typeface="ABeeZee"/>
                        </a:rPr>
                        <a:t>Manpower </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c>
                  <a:txBody>
                    <a:bodyPr/>
                    <a:lstStyle/>
                    <a:p>
                      <a:pPr lvl="0" rtl="0">
                        <a:spcBef>
                          <a:spcPts val="0"/>
                        </a:spcBef>
                        <a:buNone/>
                      </a:pPr>
                      <a:r>
                        <a:rPr lang="en" sz="2400">
                          <a:solidFill>
                            <a:srgbClr val="FFFFFF"/>
                          </a:solidFill>
                          <a:highlight>
                            <a:srgbClr val="38761D"/>
                          </a:highlight>
                          <a:latin typeface="ABeeZee"/>
                          <a:ea typeface="ABeeZee"/>
                          <a:cs typeface="ABeeZee"/>
                          <a:sym typeface="ABeeZee"/>
                        </a:rPr>
                        <a:t>Free</a:t>
                      </a:r>
                    </a:p>
                  </a:txBody>
                  <a:tcPr marL="91425" marR="91425" marT="91425" marB="91425">
                    <a:lnL w="9525" cap="flat" cmpd="sng">
                      <a:solidFill>
                        <a:srgbClr val="D9EAD3"/>
                      </a:solidFill>
                      <a:prstDash val="solid"/>
                      <a:round/>
                      <a:headEnd type="none" w="med" len="med"/>
                      <a:tailEnd type="none" w="med" len="med"/>
                    </a:lnL>
                    <a:lnR w="9525" cap="flat" cmpd="sng">
                      <a:solidFill>
                        <a:srgbClr val="D9EAD3"/>
                      </a:solidFill>
                      <a:prstDash val="solid"/>
                      <a:round/>
                      <a:headEnd type="none" w="med" len="med"/>
                      <a:tailEnd type="none" w="med" len="med"/>
                    </a:lnR>
                    <a:lnT w="9525" cap="flat" cmpd="sng">
                      <a:solidFill>
                        <a:srgbClr val="D9EAD3"/>
                      </a:solidFill>
                      <a:prstDash val="solid"/>
                      <a:round/>
                      <a:headEnd type="none" w="med" len="med"/>
                      <a:tailEnd type="none" w="med" len="med"/>
                    </a:lnT>
                    <a:lnB w="9525" cap="flat" cmpd="sng">
                      <a:solidFill>
                        <a:srgbClr val="D9EAD3"/>
                      </a:solidFill>
                      <a:prstDash val="solid"/>
                      <a:round/>
                      <a:headEnd type="none" w="med" len="med"/>
                      <a:tailEnd type="none" w="med" len="med"/>
                    </a:lnB>
                  </a:tcPr>
                </a:tc>
              </a:tr>
            </a:tbl>
          </a:graphicData>
        </a:graphic>
      </p:graphicFrame>
      <p:pic>
        <p:nvPicPr>
          <p:cNvPr id="308" name="Shape 308" descr="Image result for people cartoon png"/>
          <p:cNvPicPr preferRelativeResize="0"/>
          <p:nvPr/>
        </p:nvPicPr>
        <p:blipFill>
          <a:blip r:embed="rId3">
            <a:alphaModFix/>
          </a:blip>
          <a:stretch>
            <a:fillRect/>
          </a:stretch>
        </p:blipFill>
        <p:spPr>
          <a:xfrm>
            <a:off x="4867975" y="1055899"/>
            <a:ext cx="3464224" cy="4001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85BFC9"/>
            </a:gs>
            <a:gs pos="100000">
              <a:srgbClr val="457D86"/>
            </a:gs>
          </a:gsLst>
          <a:path path="circle">
            <a:fillToRect l="50000" t="50000" r="50000" b="50000"/>
          </a:path>
          <a:tileRect/>
        </a:gradFill>
        <a:effectLst/>
      </p:bgPr>
    </p:bg>
    <p:spTree>
      <p:nvGrpSpPr>
        <p:cNvPr id="1" name="Shape 81"/>
        <p:cNvGrpSpPr/>
        <p:nvPr/>
      </p:nvGrpSpPr>
      <p:grpSpPr>
        <a:xfrm>
          <a:off x="0" y="0"/>
          <a:ext cx="0" cy="0"/>
          <a:chOff x="0" y="0"/>
          <a:chExt cx="0" cy="0"/>
        </a:xfrm>
      </p:grpSpPr>
      <p:pic>
        <p:nvPicPr>
          <p:cNvPr id="82" name="Shape 82" descr="Image result for megaphone cartoon png"/>
          <p:cNvPicPr preferRelativeResize="0"/>
          <p:nvPr/>
        </p:nvPicPr>
        <p:blipFill>
          <a:blip r:embed="rId3">
            <a:alphaModFix/>
          </a:blip>
          <a:stretch>
            <a:fillRect/>
          </a:stretch>
        </p:blipFill>
        <p:spPr>
          <a:xfrm flipH="1">
            <a:off x="3952099" y="76200"/>
            <a:ext cx="5015784" cy="4991099"/>
          </a:xfrm>
          <a:prstGeom prst="rect">
            <a:avLst/>
          </a:prstGeom>
          <a:noFill/>
          <a:ln>
            <a:noFill/>
          </a:ln>
        </p:spPr>
      </p:pic>
      <p:sp>
        <p:nvSpPr>
          <p:cNvPr id="83" name="Shape 83"/>
          <p:cNvSpPr txBox="1">
            <a:spLocks noGrp="1"/>
          </p:cNvSpPr>
          <p:nvPr>
            <p:ph type="title"/>
          </p:nvPr>
        </p:nvSpPr>
        <p:spPr>
          <a:xfrm>
            <a:off x="46975" y="-93950"/>
            <a:ext cx="3178500" cy="629700"/>
          </a:xfrm>
          <a:prstGeom prst="rect">
            <a:avLst/>
          </a:prstGeom>
        </p:spPr>
        <p:txBody>
          <a:bodyPr lIns="91425" tIns="91425" rIns="91425" bIns="91425" anchor="b" anchorCtr="0">
            <a:noAutofit/>
          </a:bodyPr>
          <a:lstStyle/>
          <a:p>
            <a:pPr lvl="0">
              <a:spcBef>
                <a:spcPts val="0"/>
              </a:spcBef>
              <a:buNone/>
            </a:pPr>
            <a:r>
              <a:rPr lang="en" sz="2400"/>
              <a:t>Key message:</a:t>
            </a:r>
            <a:r>
              <a:rPr lang="en" sz="3000"/>
              <a:t> </a:t>
            </a:r>
          </a:p>
        </p:txBody>
      </p:sp>
      <p:sp>
        <p:nvSpPr>
          <p:cNvPr id="84" name="Shape 84"/>
          <p:cNvSpPr txBox="1">
            <a:spLocks noGrp="1"/>
          </p:cNvSpPr>
          <p:nvPr>
            <p:ph type="body" idx="1"/>
          </p:nvPr>
        </p:nvSpPr>
        <p:spPr>
          <a:xfrm>
            <a:off x="696450" y="1057406"/>
            <a:ext cx="7448100" cy="981000"/>
          </a:xfrm>
          <a:prstGeom prst="rect">
            <a:avLst/>
          </a:prstGeom>
        </p:spPr>
        <p:txBody>
          <a:bodyPr lIns="91425" tIns="91425" rIns="91425" bIns="91425" anchor="t" anchorCtr="0">
            <a:noAutofit/>
          </a:bodyPr>
          <a:lstStyle/>
          <a:p>
            <a:pPr lvl="0">
              <a:spcBef>
                <a:spcPts val="0"/>
              </a:spcBef>
              <a:buNone/>
            </a:pPr>
            <a:r>
              <a:rPr lang="en" sz="6000">
                <a:latin typeface="Comfortaa"/>
                <a:ea typeface="Comfortaa"/>
                <a:cs typeface="Comfortaa"/>
                <a:sym typeface="Comfortaa"/>
              </a:rPr>
              <a:t>To educate the </a:t>
            </a:r>
          </a:p>
        </p:txBody>
      </p:sp>
      <p:sp>
        <p:nvSpPr>
          <p:cNvPr id="85" name="Shape 85"/>
          <p:cNvSpPr txBox="1">
            <a:spLocks noGrp="1"/>
          </p:cNvSpPr>
          <p:nvPr>
            <p:ph type="sldNum" idx="12"/>
          </p:nvPr>
        </p:nvSpPr>
        <p:spPr>
          <a:xfrm>
            <a:off x="457200" y="4661907"/>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a:t>
            </a:fld>
            <a:endParaRPr lang="en"/>
          </a:p>
        </p:txBody>
      </p:sp>
      <p:sp>
        <p:nvSpPr>
          <p:cNvPr id="86" name="Shape 86"/>
          <p:cNvSpPr txBox="1"/>
          <p:nvPr/>
        </p:nvSpPr>
        <p:spPr>
          <a:xfrm>
            <a:off x="696450" y="2267006"/>
            <a:ext cx="7448100" cy="8337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000"/>
              </a:spcAft>
              <a:buNone/>
            </a:pPr>
            <a:r>
              <a:rPr lang="en" sz="6000">
                <a:solidFill>
                  <a:schemeClr val="lt1"/>
                </a:solidFill>
                <a:latin typeface="Comfortaa"/>
                <a:ea typeface="Comfortaa"/>
                <a:cs typeface="Comfortaa"/>
                <a:sym typeface="Comfortaa"/>
              </a:rPr>
              <a:t>public on what                      </a:t>
            </a:r>
          </a:p>
          <a:p>
            <a:pPr lvl="0" rtl="0">
              <a:lnSpc>
                <a:spcPct val="115000"/>
              </a:lnSpc>
              <a:spcBef>
                <a:spcPts val="0"/>
              </a:spcBef>
              <a:spcAft>
                <a:spcPts val="1000"/>
              </a:spcAft>
              <a:buNone/>
            </a:pPr>
            <a:endParaRPr sz="1800">
              <a:solidFill>
                <a:schemeClr val="lt1"/>
              </a:solidFill>
              <a:latin typeface="Varela"/>
              <a:ea typeface="Varela"/>
              <a:cs typeface="Varela"/>
              <a:sym typeface="Varela"/>
            </a:endParaRPr>
          </a:p>
        </p:txBody>
      </p:sp>
      <p:sp>
        <p:nvSpPr>
          <p:cNvPr id="87" name="Shape 87"/>
          <p:cNvSpPr txBox="1"/>
          <p:nvPr/>
        </p:nvSpPr>
        <p:spPr>
          <a:xfrm>
            <a:off x="887300" y="2708506"/>
            <a:ext cx="5965500" cy="9810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000"/>
              </a:spcAft>
              <a:buNone/>
            </a:pPr>
            <a:r>
              <a:rPr lang="en" sz="6000">
                <a:solidFill>
                  <a:schemeClr val="lt1"/>
                </a:solidFill>
                <a:latin typeface="Comfortaa"/>
                <a:ea typeface="Comfortaa"/>
                <a:cs typeface="Comfortaa"/>
                <a:sym typeface="Comfortaa"/>
              </a:rPr>
              <a:t>our NSmen go           </a:t>
            </a:r>
          </a:p>
        </p:txBody>
      </p:sp>
      <p:sp>
        <p:nvSpPr>
          <p:cNvPr id="88" name="Shape 88"/>
          <p:cNvSpPr txBox="1"/>
          <p:nvPr/>
        </p:nvSpPr>
        <p:spPr>
          <a:xfrm>
            <a:off x="388075" y="2800406"/>
            <a:ext cx="9006900" cy="22398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000"/>
              </a:spcAft>
              <a:buNone/>
            </a:pPr>
            <a:r>
              <a:rPr lang="en" sz="4800">
                <a:solidFill>
                  <a:schemeClr val="lt1"/>
                </a:solidFill>
                <a:latin typeface="Comfortaa"/>
                <a:ea typeface="Comfortaa"/>
                <a:cs typeface="Comfortaa"/>
                <a:sym typeface="Comfortaa"/>
              </a:rPr>
              <a:t>through in a fun way.</a:t>
            </a:r>
            <a:r>
              <a:rPr lang="en" sz="4800">
                <a:solidFill>
                  <a:schemeClr val="lt1"/>
                </a:solidFill>
                <a:latin typeface="Fredericka the Great"/>
                <a:ea typeface="Fredericka the Great"/>
                <a:cs typeface="Fredericka the Great"/>
                <a:sym typeface="Fredericka the Great"/>
              </a:rPr>
              <a:t>  </a:t>
            </a:r>
            <a:r>
              <a:rPr lang="en" sz="4800">
                <a:solidFill>
                  <a:schemeClr val="lt1"/>
                </a:solidFill>
                <a:latin typeface="Comfortaa"/>
                <a:ea typeface="Comfortaa"/>
                <a:cs typeface="Comfortaa"/>
                <a:sym typeface="Comfortaa"/>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Shape 313"/>
          <p:cNvSpPr txBox="1">
            <a:spLocks noGrp="1"/>
          </p:cNvSpPr>
          <p:nvPr>
            <p:ph type="title" idx="4294967295"/>
          </p:nvPr>
        </p:nvSpPr>
        <p:spPr>
          <a:xfrm>
            <a:off x="1774938" y="1359475"/>
            <a:ext cx="9559200" cy="629700"/>
          </a:xfrm>
          <a:prstGeom prst="rect">
            <a:avLst/>
          </a:prstGeom>
        </p:spPr>
        <p:txBody>
          <a:bodyPr lIns="91425" tIns="91425" rIns="91425" bIns="91425" anchor="b" anchorCtr="0">
            <a:noAutofit/>
          </a:bodyPr>
          <a:lstStyle/>
          <a:p>
            <a:pPr lvl="0" rtl="0">
              <a:spcBef>
                <a:spcPts val="0"/>
              </a:spcBef>
              <a:buNone/>
            </a:pPr>
            <a:r>
              <a:rPr lang="en" sz="7000" b="0">
                <a:latin typeface="Fredericka the Great"/>
                <a:ea typeface="Fredericka the Great"/>
                <a:cs typeface="Fredericka the Great"/>
                <a:sym typeface="Fredericka the Great"/>
              </a:rPr>
              <a:t>Grand Total</a:t>
            </a:r>
          </a:p>
        </p:txBody>
      </p:sp>
      <p:sp>
        <p:nvSpPr>
          <p:cNvPr id="314" name="Shape 314"/>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30</a:t>
            </a:fld>
            <a:endParaRPr lang="en"/>
          </a:p>
        </p:txBody>
      </p:sp>
      <p:sp>
        <p:nvSpPr>
          <p:cNvPr id="315" name="Shape 315"/>
          <p:cNvSpPr/>
          <p:nvPr/>
        </p:nvSpPr>
        <p:spPr>
          <a:xfrm>
            <a:off x="1450213" y="1650079"/>
            <a:ext cx="6212100" cy="2830200"/>
          </a:xfrm>
          <a:prstGeom prst="horizontalScroll">
            <a:avLst>
              <a:gd name="adj" fmla="val 12500"/>
            </a:avLst>
          </a:prstGeom>
          <a:gradFill>
            <a:gsLst>
              <a:gs pos="0">
                <a:srgbClr val="F2F2F2"/>
              </a:gs>
              <a:gs pos="100000">
                <a:srgbClr val="A6A6A6"/>
              </a:gs>
            </a:gsLst>
            <a:path path="circle">
              <a:fillToRect l="50000" t="50000" r="50000" b="50000"/>
            </a:path>
            <a:tileRect/>
          </a:gra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sz="12000">
                <a:latin typeface="Fredericka the Great"/>
                <a:ea typeface="Fredericka the Great"/>
                <a:cs typeface="Fredericka the Great"/>
                <a:sym typeface="Fredericka the Great"/>
              </a:rPr>
              <a:t> $2,000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319"/>
        <p:cNvGrpSpPr/>
        <p:nvPr/>
      </p:nvGrpSpPr>
      <p:grpSpPr>
        <a:xfrm>
          <a:off x="0" y="0"/>
          <a:ext cx="0" cy="0"/>
          <a:chOff x="0" y="0"/>
          <a:chExt cx="0" cy="0"/>
        </a:xfrm>
      </p:grpSpPr>
      <p:sp>
        <p:nvSpPr>
          <p:cNvPr id="320" name="Shape 320"/>
          <p:cNvSpPr txBox="1">
            <a:spLocks noGrp="1"/>
          </p:cNvSpPr>
          <p:nvPr>
            <p:ph type="title" idx="4294967295"/>
          </p:nvPr>
        </p:nvSpPr>
        <p:spPr>
          <a:xfrm>
            <a:off x="152400" y="984875"/>
            <a:ext cx="4218000" cy="629700"/>
          </a:xfrm>
          <a:prstGeom prst="rect">
            <a:avLst/>
          </a:prstGeom>
        </p:spPr>
        <p:txBody>
          <a:bodyPr lIns="91425" tIns="91425" rIns="91425" bIns="91425" anchor="b" anchorCtr="0">
            <a:noAutofit/>
          </a:bodyPr>
          <a:lstStyle/>
          <a:p>
            <a:pPr lvl="0" rtl="0">
              <a:spcBef>
                <a:spcPts val="0"/>
              </a:spcBef>
              <a:buNone/>
            </a:pPr>
            <a:r>
              <a:rPr lang="en" sz="9600" b="0">
                <a:latin typeface="Covered By Your Grace"/>
                <a:ea typeface="Covered By Your Grace"/>
                <a:cs typeface="Covered By Your Grace"/>
                <a:sym typeface="Covered By Your Grace"/>
              </a:rPr>
              <a:t>Timeline</a:t>
            </a:r>
          </a:p>
        </p:txBody>
      </p:sp>
      <p:cxnSp>
        <p:nvCxnSpPr>
          <p:cNvPr id="321" name="Shape 321"/>
          <p:cNvCxnSpPr/>
          <p:nvPr/>
        </p:nvCxnSpPr>
        <p:spPr>
          <a:xfrm rot="10800000">
            <a:off x="7900" y="1733550"/>
            <a:ext cx="9132600" cy="0"/>
          </a:xfrm>
          <a:prstGeom prst="straightConnector1">
            <a:avLst/>
          </a:prstGeom>
          <a:noFill/>
          <a:ln w="9525" cap="flat" cmpd="sng">
            <a:solidFill>
              <a:srgbClr val="FFFFFF"/>
            </a:solidFill>
            <a:prstDash val="solid"/>
            <a:round/>
            <a:headEnd type="none" w="lg" len="lg"/>
            <a:tailEnd type="none" w="lg" len="lg"/>
          </a:ln>
        </p:spPr>
      </p:cxnSp>
      <p:sp>
        <p:nvSpPr>
          <p:cNvPr id="322" name="Shape 322"/>
          <p:cNvSpPr/>
          <p:nvPr/>
        </p:nvSpPr>
        <p:spPr>
          <a:xfrm>
            <a:off x="2805175" y="1688425"/>
            <a:ext cx="90300" cy="90300"/>
          </a:xfrm>
          <a:prstGeom prst="ellipse">
            <a:avLst/>
          </a:prstGeom>
          <a:no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3" name="Shape 323"/>
          <p:cNvSpPr/>
          <p:nvPr/>
        </p:nvSpPr>
        <p:spPr>
          <a:xfrm>
            <a:off x="889850" y="1688397"/>
            <a:ext cx="90300" cy="90300"/>
          </a:xfrm>
          <a:prstGeom prst="ellipse">
            <a:avLst/>
          </a:prstGeom>
          <a:no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4" name="Shape 324"/>
          <p:cNvSpPr/>
          <p:nvPr/>
        </p:nvSpPr>
        <p:spPr>
          <a:xfrm>
            <a:off x="4584965" y="1688425"/>
            <a:ext cx="90300" cy="90300"/>
          </a:xfrm>
          <a:prstGeom prst="ellipse">
            <a:avLst/>
          </a:prstGeom>
          <a:no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5" name="Shape 325"/>
          <p:cNvSpPr/>
          <p:nvPr/>
        </p:nvSpPr>
        <p:spPr>
          <a:xfrm>
            <a:off x="153650" y="1504950"/>
            <a:ext cx="1562700" cy="16146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latin typeface="Varela"/>
                <a:ea typeface="Varela"/>
                <a:cs typeface="Varela"/>
                <a:sym typeface="Varela"/>
              </a:rPr>
              <a:t>Getting equipments</a:t>
            </a:r>
          </a:p>
        </p:txBody>
      </p:sp>
      <p:sp>
        <p:nvSpPr>
          <p:cNvPr id="326" name="Shape 326"/>
          <p:cNvSpPr/>
          <p:nvPr/>
        </p:nvSpPr>
        <p:spPr>
          <a:xfrm>
            <a:off x="2001212" y="1504951"/>
            <a:ext cx="1562700" cy="16146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l" rtl="0">
              <a:spcBef>
                <a:spcPts val="0"/>
              </a:spcBef>
              <a:buNone/>
            </a:pPr>
            <a:r>
              <a:rPr lang="en">
                <a:solidFill>
                  <a:srgbClr val="FFFFFF"/>
                </a:solidFill>
                <a:latin typeface="Varela"/>
                <a:ea typeface="Varela"/>
                <a:cs typeface="Varela"/>
                <a:sym typeface="Varela"/>
              </a:rPr>
              <a:t> production</a:t>
            </a:r>
          </a:p>
        </p:txBody>
      </p:sp>
      <p:sp>
        <p:nvSpPr>
          <p:cNvPr id="327" name="Shape 327"/>
          <p:cNvSpPr/>
          <p:nvPr/>
        </p:nvSpPr>
        <p:spPr>
          <a:xfrm>
            <a:off x="3754237" y="1504950"/>
            <a:ext cx="1724700" cy="16146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rgbClr val="FFFFFF"/>
                </a:solidFill>
                <a:latin typeface="Varela"/>
                <a:ea typeface="Varela"/>
                <a:cs typeface="Varela"/>
                <a:sym typeface="Varela"/>
              </a:rPr>
              <a:t>Blast out EDM</a:t>
            </a:r>
          </a:p>
          <a:p>
            <a:pPr lvl="0" algn="ctr" rtl="0">
              <a:spcBef>
                <a:spcPts val="0"/>
              </a:spcBef>
              <a:buNone/>
            </a:pPr>
            <a:r>
              <a:rPr lang="en">
                <a:solidFill>
                  <a:srgbClr val="FFFFFF"/>
                </a:solidFill>
                <a:latin typeface="Varela"/>
                <a:ea typeface="Varela"/>
                <a:cs typeface="Varela"/>
                <a:sym typeface="Varela"/>
              </a:rPr>
              <a:t>Send PR kits </a:t>
            </a:r>
          </a:p>
          <a:p>
            <a:pPr lvl="0" algn="ctr" rtl="0">
              <a:spcBef>
                <a:spcPts val="0"/>
              </a:spcBef>
              <a:buNone/>
            </a:pPr>
            <a:r>
              <a:rPr lang="en">
                <a:solidFill>
                  <a:srgbClr val="FFFFFF"/>
                </a:solidFill>
                <a:latin typeface="Varela"/>
                <a:ea typeface="Varela"/>
                <a:cs typeface="Varela"/>
                <a:sym typeface="Varela"/>
              </a:rPr>
              <a:t>Promotional videos</a:t>
            </a:r>
          </a:p>
        </p:txBody>
      </p:sp>
      <p:sp>
        <p:nvSpPr>
          <p:cNvPr id="328" name="Shape 328"/>
          <p:cNvSpPr txBox="1"/>
          <p:nvPr/>
        </p:nvSpPr>
        <p:spPr>
          <a:xfrm>
            <a:off x="2084625" y="2679325"/>
            <a:ext cx="1395900" cy="384000"/>
          </a:xfrm>
          <a:prstGeom prst="rect">
            <a:avLst/>
          </a:prstGeom>
          <a:noFill/>
          <a:ln>
            <a:noFill/>
          </a:ln>
        </p:spPr>
        <p:txBody>
          <a:bodyPr lIns="91425" tIns="91425" rIns="91425" bIns="91425" anchor="t" anchorCtr="0">
            <a:noAutofit/>
          </a:bodyPr>
          <a:lstStyle/>
          <a:p>
            <a:pPr lvl="0">
              <a:spcBef>
                <a:spcPts val="0"/>
              </a:spcBef>
              <a:buNone/>
            </a:pPr>
            <a:r>
              <a:rPr lang="en" sz="1300">
                <a:solidFill>
                  <a:srgbClr val="FFFFFF"/>
                </a:solidFill>
              </a:rPr>
              <a:t>June 2017</a:t>
            </a:r>
          </a:p>
        </p:txBody>
      </p:sp>
      <p:sp>
        <p:nvSpPr>
          <p:cNvPr id="329" name="Shape 329"/>
          <p:cNvSpPr txBox="1"/>
          <p:nvPr/>
        </p:nvSpPr>
        <p:spPr>
          <a:xfrm>
            <a:off x="237050" y="2735550"/>
            <a:ext cx="1395900" cy="384000"/>
          </a:xfrm>
          <a:prstGeom prst="rect">
            <a:avLst/>
          </a:prstGeom>
          <a:noFill/>
          <a:ln>
            <a:noFill/>
          </a:ln>
        </p:spPr>
        <p:txBody>
          <a:bodyPr lIns="91425" tIns="91425" rIns="91425" bIns="91425" anchor="t" anchorCtr="0">
            <a:noAutofit/>
          </a:bodyPr>
          <a:lstStyle/>
          <a:p>
            <a:pPr lvl="0" rtl="0">
              <a:spcBef>
                <a:spcPts val="0"/>
              </a:spcBef>
              <a:buNone/>
            </a:pPr>
            <a:r>
              <a:rPr lang="en" sz="1300">
                <a:solidFill>
                  <a:srgbClr val="FFFFFF"/>
                </a:solidFill>
              </a:rPr>
              <a:t>June 2017</a:t>
            </a:r>
          </a:p>
        </p:txBody>
      </p:sp>
      <p:sp>
        <p:nvSpPr>
          <p:cNvPr id="330" name="Shape 330"/>
          <p:cNvSpPr txBox="1"/>
          <p:nvPr/>
        </p:nvSpPr>
        <p:spPr>
          <a:xfrm>
            <a:off x="3932200" y="2679325"/>
            <a:ext cx="1395900" cy="384000"/>
          </a:xfrm>
          <a:prstGeom prst="rect">
            <a:avLst/>
          </a:prstGeom>
          <a:noFill/>
          <a:ln>
            <a:noFill/>
          </a:ln>
        </p:spPr>
        <p:txBody>
          <a:bodyPr lIns="91425" tIns="91425" rIns="91425" bIns="91425" anchor="t" anchorCtr="0">
            <a:noAutofit/>
          </a:bodyPr>
          <a:lstStyle/>
          <a:p>
            <a:pPr lvl="0" rtl="0">
              <a:spcBef>
                <a:spcPts val="0"/>
              </a:spcBef>
              <a:buNone/>
            </a:pPr>
            <a:r>
              <a:rPr lang="en" sz="1300">
                <a:solidFill>
                  <a:srgbClr val="FFFFFF"/>
                </a:solidFill>
              </a:rPr>
              <a:t> July 2017</a:t>
            </a:r>
          </a:p>
        </p:txBody>
      </p:sp>
      <p:sp>
        <p:nvSpPr>
          <p:cNvPr id="331" name="Shape 331"/>
          <p:cNvSpPr/>
          <p:nvPr/>
        </p:nvSpPr>
        <p:spPr>
          <a:xfrm>
            <a:off x="5646675" y="1504953"/>
            <a:ext cx="1562700" cy="16146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dk1"/>
              </a:buClr>
              <a:buFont typeface="Arial"/>
              <a:buNone/>
            </a:pPr>
            <a:r>
              <a:rPr lang="en">
                <a:solidFill>
                  <a:schemeClr val="lt1"/>
                </a:solidFill>
                <a:latin typeface="Varela"/>
                <a:ea typeface="Varela"/>
                <a:cs typeface="Varela"/>
                <a:sym typeface="Varela"/>
              </a:rPr>
              <a:t>More Promotional videos &amp; social media contest</a:t>
            </a:r>
          </a:p>
        </p:txBody>
      </p:sp>
      <p:sp>
        <p:nvSpPr>
          <p:cNvPr id="332" name="Shape 332"/>
          <p:cNvSpPr/>
          <p:nvPr/>
        </p:nvSpPr>
        <p:spPr>
          <a:xfrm>
            <a:off x="7444550" y="1504953"/>
            <a:ext cx="1562700" cy="16146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dk1"/>
              </a:buClr>
              <a:buFont typeface="Arial"/>
              <a:buNone/>
            </a:pPr>
            <a:r>
              <a:rPr lang="en">
                <a:solidFill>
                  <a:schemeClr val="lt1"/>
                </a:solidFill>
                <a:latin typeface="Varela"/>
                <a:ea typeface="Varela"/>
                <a:cs typeface="Varela"/>
                <a:sym typeface="Varela"/>
              </a:rPr>
              <a:t>Settle the battle</a:t>
            </a:r>
          </a:p>
        </p:txBody>
      </p:sp>
      <p:sp>
        <p:nvSpPr>
          <p:cNvPr id="333" name="Shape 333"/>
          <p:cNvSpPr/>
          <p:nvPr/>
        </p:nvSpPr>
        <p:spPr>
          <a:xfrm>
            <a:off x="6382875" y="1688400"/>
            <a:ext cx="90300" cy="90300"/>
          </a:xfrm>
          <a:prstGeom prst="ellipse">
            <a:avLst/>
          </a:prstGeom>
          <a:no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p:nvPr/>
        </p:nvSpPr>
        <p:spPr>
          <a:xfrm>
            <a:off x="8280150" y="1688425"/>
            <a:ext cx="90300" cy="90300"/>
          </a:xfrm>
          <a:prstGeom prst="ellipse">
            <a:avLst/>
          </a:prstGeom>
          <a:noFill/>
          <a:ln w="2857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5" name="Shape 335"/>
          <p:cNvSpPr txBox="1"/>
          <p:nvPr/>
        </p:nvSpPr>
        <p:spPr>
          <a:xfrm>
            <a:off x="7527950" y="2637475"/>
            <a:ext cx="1395900" cy="384000"/>
          </a:xfrm>
          <a:prstGeom prst="rect">
            <a:avLst/>
          </a:prstGeom>
          <a:noFill/>
          <a:ln>
            <a:noFill/>
          </a:ln>
        </p:spPr>
        <p:txBody>
          <a:bodyPr lIns="91425" tIns="91425" rIns="91425" bIns="91425" anchor="t" anchorCtr="0">
            <a:noAutofit/>
          </a:bodyPr>
          <a:lstStyle/>
          <a:p>
            <a:pPr lvl="0">
              <a:spcBef>
                <a:spcPts val="0"/>
              </a:spcBef>
              <a:buNone/>
            </a:pPr>
            <a:r>
              <a:rPr lang="en" sz="1300">
                <a:solidFill>
                  <a:srgbClr val="FFFFFF"/>
                </a:solidFill>
              </a:rPr>
              <a:t>12 Aug 2017</a:t>
            </a:r>
          </a:p>
          <a:p>
            <a:pPr lvl="0" rtl="0">
              <a:spcBef>
                <a:spcPts val="0"/>
              </a:spcBef>
              <a:buNone/>
            </a:pPr>
            <a:endParaRPr sz="1300">
              <a:solidFill>
                <a:srgbClr val="FFFFFF"/>
              </a:solidFill>
            </a:endParaRPr>
          </a:p>
        </p:txBody>
      </p:sp>
      <p:sp>
        <p:nvSpPr>
          <p:cNvPr id="336" name="Shape 336"/>
          <p:cNvSpPr txBox="1"/>
          <p:nvPr/>
        </p:nvSpPr>
        <p:spPr>
          <a:xfrm>
            <a:off x="5730075" y="2637475"/>
            <a:ext cx="1395900" cy="384000"/>
          </a:xfrm>
          <a:prstGeom prst="rect">
            <a:avLst/>
          </a:prstGeom>
          <a:noFill/>
          <a:ln>
            <a:noFill/>
          </a:ln>
        </p:spPr>
        <p:txBody>
          <a:bodyPr lIns="91425" tIns="91425" rIns="91425" bIns="91425" anchor="t" anchorCtr="0">
            <a:noAutofit/>
          </a:bodyPr>
          <a:lstStyle/>
          <a:p>
            <a:pPr lvl="0" algn="ctr" rtl="0">
              <a:spcBef>
                <a:spcPts val="0"/>
              </a:spcBef>
              <a:buClr>
                <a:schemeClr val="dk1"/>
              </a:buClr>
              <a:buSzPct val="84615"/>
              <a:buFont typeface="Arial"/>
              <a:buNone/>
            </a:pPr>
            <a:r>
              <a:rPr lang="en" sz="1300">
                <a:solidFill>
                  <a:schemeClr val="lt1"/>
                </a:solidFill>
              </a:rPr>
              <a:t>July 2017 August 2017</a:t>
            </a:r>
          </a:p>
        </p:txBody>
      </p:sp>
      <p:sp>
        <p:nvSpPr>
          <p:cNvPr id="337" name="Shape 337"/>
          <p:cNvSpPr txBox="1"/>
          <p:nvPr/>
        </p:nvSpPr>
        <p:spPr>
          <a:xfrm>
            <a:off x="1515850" y="2947337"/>
            <a:ext cx="1630200" cy="3039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32</a:t>
            </a:fld>
            <a:endParaRPr lang="en"/>
          </a:p>
        </p:txBody>
      </p:sp>
      <p:graphicFrame>
        <p:nvGraphicFramePr>
          <p:cNvPr id="343" name="Shape 343"/>
          <p:cNvGraphicFramePr/>
          <p:nvPr/>
        </p:nvGraphicFramePr>
        <p:xfrm>
          <a:off x="1005900" y="1654150"/>
          <a:ext cx="3000000" cy="3000000"/>
        </p:xfrm>
        <a:graphic>
          <a:graphicData uri="http://schemas.openxmlformats.org/drawingml/2006/table">
            <a:tbl>
              <a:tblPr>
                <a:noFill/>
                <a:tableStyleId>{1A100B59-454B-489A-B635-AA4E2EFF4DCE}</a:tableStyleId>
              </a:tblPr>
              <a:tblGrid>
                <a:gridCol w="3619500"/>
                <a:gridCol w="3619500"/>
              </a:tblGrid>
              <a:tr h="381000">
                <a:tc>
                  <a:txBody>
                    <a:bodyPr/>
                    <a:lstStyle/>
                    <a:p>
                      <a:pPr lvl="0">
                        <a:spcBef>
                          <a:spcPts val="0"/>
                        </a:spcBef>
                        <a:buNone/>
                      </a:pPr>
                      <a:r>
                        <a:rPr lang="en" b="1">
                          <a:latin typeface="Montserrat"/>
                          <a:ea typeface="Montserrat"/>
                          <a:cs typeface="Montserrat"/>
                          <a:sym typeface="Montserrat"/>
                        </a:rPr>
                        <a:t>Time</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a:spcBef>
                          <a:spcPts val="0"/>
                        </a:spcBef>
                        <a:buNone/>
                      </a:pPr>
                      <a:r>
                        <a:rPr lang="en" b="1">
                          <a:latin typeface="Montserrat"/>
                          <a:ea typeface="Montserrat"/>
                          <a:cs typeface="Montserrat"/>
                          <a:sym typeface="Montserrat"/>
                        </a:rPr>
                        <a:t>Activity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a:spcBef>
                          <a:spcPts val="0"/>
                        </a:spcBef>
                        <a:buNone/>
                      </a:pPr>
                      <a:r>
                        <a:rPr lang="en">
                          <a:latin typeface="Montserrat"/>
                          <a:ea typeface="Montserrat"/>
                          <a:cs typeface="Montserrat"/>
                          <a:sym typeface="Montserrat"/>
                        </a:rPr>
                        <a:t>1130-1200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a:spcBef>
                          <a:spcPts val="0"/>
                        </a:spcBef>
                        <a:buNone/>
                      </a:pPr>
                      <a:r>
                        <a:rPr lang="en">
                          <a:latin typeface="Montserrat"/>
                          <a:ea typeface="Montserrat"/>
                          <a:cs typeface="Montserrat"/>
                          <a:sym typeface="Montserrat"/>
                        </a:rPr>
                        <a:t>Registration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a:spcBef>
                          <a:spcPts val="0"/>
                        </a:spcBef>
                        <a:buNone/>
                      </a:pPr>
                      <a:r>
                        <a:rPr lang="en">
                          <a:latin typeface="Montserrat"/>
                          <a:ea typeface="Montserrat"/>
                          <a:cs typeface="Montserrat"/>
                          <a:sym typeface="Montserrat"/>
                        </a:rPr>
                        <a:t>1200-1230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a:spcBef>
                          <a:spcPts val="0"/>
                        </a:spcBef>
                        <a:buNone/>
                      </a:pPr>
                      <a:r>
                        <a:rPr lang="en">
                          <a:latin typeface="Montserrat"/>
                          <a:ea typeface="Montserrat"/>
                          <a:cs typeface="Montserrat"/>
                          <a:sym typeface="Montserrat"/>
                        </a:rPr>
                        <a:t>Briefing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a:spcBef>
                          <a:spcPts val="0"/>
                        </a:spcBef>
                        <a:buNone/>
                      </a:pPr>
                      <a:r>
                        <a:rPr lang="en">
                          <a:latin typeface="Montserrat"/>
                          <a:ea typeface="Montserrat"/>
                          <a:cs typeface="Montserrat"/>
                          <a:sym typeface="Montserrat"/>
                        </a:rPr>
                        <a:t>1230-1430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a:spcBef>
                          <a:spcPts val="0"/>
                        </a:spcBef>
                        <a:buNone/>
                      </a:pPr>
                      <a:r>
                        <a:rPr lang="en">
                          <a:latin typeface="Montserrat"/>
                          <a:ea typeface="Montserrat"/>
                          <a:cs typeface="Montserrat"/>
                          <a:sym typeface="Montserrat"/>
                        </a:rPr>
                        <a:t>Roll the Hose/ Changing uniforms/ Obstacle Course</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a:spcBef>
                          <a:spcPts val="0"/>
                        </a:spcBef>
                        <a:buNone/>
                      </a:pPr>
                      <a:r>
                        <a:rPr lang="en">
                          <a:latin typeface="Montserrat"/>
                          <a:ea typeface="Montserrat"/>
                          <a:cs typeface="Montserrat"/>
                          <a:sym typeface="Montserrat"/>
                        </a:rPr>
                        <a:t>1430-1500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a:spcBef>
                          <a:spcPts val="0"/>
                        </a:spcBef>
                        <a:buNone/>
                      </a:pPr>
                      <a:r>
                        <a:rPr lang="en">
                          <a:latin typeface="Montserrat"/>
                          <a:ea typeface="Montserrat"/>
                          <a:cs typeface="Montserrat"/>
                          <a:sym typeface="Montserrat"/>
                        </a:rPr>
                        <a:t>Refreshment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rtl="0">
                        <a:spcBef>
                          <a:spcPts val="0"/>
                        </a:spcBef>
                        <a:buNone/>
                      </a:pPr>
                      <a:r>
                        <a:rPr lang="en">
                          <a:latin typeface="Montserrat"/>
                          <a:ea typeface="Montserrat"/>
                          <a:cs typeface="Montserrat"/>
                          <a:sym typeface="Montserrat"/>
                        </a:rPr>
                        <a:t>1500-1530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rtl="0">
                        <a:spcBef>
                          <a:spcPts val="0"/>
                        </a:spcBef>
                        <a:buNone/>
                      </a:pPr>
                      <a:r>
                        <a:rPr lang="en">
                          <a:latin typeface="Montserrat"/>
                          <a:ea typeface="Montserrat"/>
                          <a:cs typeface="Montserrat"/>
                          <a:sym typeface="Montserrat"/>
                        </a:rPr>
                        <a:t>Instructional video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rtl="0">
                        <a:spcBef>
                          <a:spcPts val="0"/>
                        </a:spcBef>
                        <a:buNone/>
                      </a:pPr>
                      <a:r>
                        <a:rPr lang="en">
                          <a:latin typeface="Montserrat"/>
                          <a:ea typeface="Montserrat"/>
                          <a:cs typeface="Montserrat"/>
                          <a:sym typeface="Montserrat"/>
                        </a:rPr>
                        <a:t>1530-1430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rtl="0">
                        <a:spcBef>
                          <a:spcPts val="0"/>
                        </a:spcBef>
                        <a:buNone/>
                      </a:pPr>
                      <a:r>
                        <a:rPr lang="en">
                          <a:latin typeface="Montserrat"/>
                          <a:ea typeface="Montserrat"/>
                          <a:cs typeface="Montserrat"/>
                          <a:sym typeface="Montserrat"/>
                        </a:rPr>
                        <a:t>Settle the battle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r h="381000">
                <a:tc>
                  <a:txBody>
                    <a:bodyPr/>
                    <a:lstStyle/>
                    <a:p>
                      <a:pPr lvl="0" rtl="0">
                        <a:spcBef>
                          <a:spcPts val="0"/>
                        </a:spcBef>
                        <a:buNone/>
                      </a:pPr>
                      <a:r>
                        <a:rPr lang="en">
                          <a:latin typeface="Montserrat"/>
                          <a:ea typeface="Montserrat"/>
                          <a:cs typeface="Montserrat"/>
                          <a:sym typeface="Montserrat"/>
                        </a:rPr>
                        <a:t>1430</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c>
                  <a:txBody>
                    <a:bodyPr/>
                    <a:lstStyle/>
                    <a:p>
                      <a:pPr lvl="0" rtl="0">
                        <a:spcBef>
                          <a:spcPts val="0"/>
                        </a:spcBef>
                        <a:buNone/>
                      </a:pPr>
                      <a:r>
                        <a:rPr lang="en">
                          <a:latin typeface="Montserrat"/>
                          <a:ea typeface="Montserrat"/>
                          <a:cs typeface="Montserrat"/>
                          <a:sym typeface="Montserrat"/>
                        </a:rPr>
                        <a:t>Home sweet home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FFFFFF"/>
                    </a:solidFill>
                  </a:tcPr>
                </a:tc>
              </a:tr>
            </a:tbl>
          </a:graphicData>
        </a:graphic>
      </p:graphicFrame>
      <p:sp>
        <p:nvSpPr>
          <p:cNvPr id="344" name="Shape 344"/>
          <p:cNvSpPr txBox="1"/>
          <p:nvPr/>
        </p:nvSpPr>
        <p:spPr>
          <a:xfrm>
            <a:off x="1284450" y="934150"/>
            <a:ext cx="6681900" cy="796200"/>
          </a:xfrm>
          <a:prstGeom prst="rect">
            <a:avLst/>
          </a:prstGeom>
          <a:noFill/>
          <a:ln>
            <a:noFill/>
          </a:ln>
        </p:spPr>
        <p:txBody>
          <a:bodyPr lIns="91425" tIns="91425" rIns="91425" bIns="91425" anchor="t" anchorCtr="0">
            <a:noAutofit/>
          </a:bodyPr>
          <a:lstStyle/>
          <a:p>
            <a:pPr lvl="0">
              <a:spcBef>
                <a:spcPts val="0"/>
              </a:spcBef>
              <a:buNone/>
            </a:pPr>
            <a:r>
              <a:rPr lang="en" sz="4000">
                <a:solidFill>
                  <a:srgbClr val="FFFFFF"/>
                </a:solidFill>
                <a:latin typeface="Covered By Your Grace"/>
                <a:ea typeface="Covered By Your Grace"/>
                <a:cs typeface="Covered By Your Grace"/>
                <a:sym typeface="Covered By Your Grace"/>
              </a:rPr>
              <a:t>Event rundown on 12th August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424242"/>
            </a:gs>
            <a:gs pos="100000">
              <a:srgbClr val="010101"/>
            </a:gs>
          </a:gsLst>
          <a:path path="circle">
            <a:fillToRect l="50000" t="50000" r="50000" b="50000"/>
          </a:path>
          <a:tileRect/>
        </a:gradFill>
        <a:effectLst/>
      </p:bgPr>
    </p:bg>
    <p:spTree>
      <p:nvGrpSpPr>
        <p:cNvPr id="1" name="Shape 348"/>
        <p:cNvGrpSpPr/>
        <p:nvPr/>
      </p:nvGrpSpPr>
      <p:grpSpPr>
        <a:xfrm>
          <a:off x="0" y="0"/>
          <a:ext cx="0" cy="0"/>
          <a:chOff x="0" y="0"/>
          <a:chExt cx="0" cy="0"/>
        </a:xfrm>
      </p:grpSpPr>
      <p:pic>
        <p:nvPicPr>
          <p:cNvPr id="349" name="Shape 349" descr="Related image"/>
          <p:cNvPicPr preferRelativeResize="0"/>
          <p:nvPr/>
        </p:nvPicPr>
        <p:blipFill>
          <a:blip r:embed="rId3">
            <a:alphaModFix amt="30000"/>
          </a:blip>
          <a:stretch>
            <a:fillRect/>
          </a:stretch>
        </p:blipFill>
        <p:spPr>
          <a:xfrm>
            <a:off x="374475" y="152312"/>
            <a:ext cx="8318500" cy="4991100"/>
          </a:xfrm>
          <a:prstGeom prst="rect">
            <a:avLst/>
          </a:prstGeom>
          <a:noFill/>
          <a:ln>
            <a:noFill/>
          </a:ln>
        </p:spPr>
      </p:pic>
      <p:sp>
        <p:nvSpPr>
          <p:cNvPr id="350" name="Shape 350"/>
          <p:cNvSpPr txBox="1"/>
          <p:nvPr/>
        </p:nvSpPr>
        <p:spPr>
          <a:xfrm rot="-5400000">
            <a:off x="-2046572" y="2176020"/>
            <a:ext cx="4711200" cy="628200"/>
          </a:xfrm>
          <a:prstGeom prst="rect">
            <a:avLst/>
          </a:prstGeom>
          <a:noFill/>
          <a:ln>
            <a:noFill/>
          </a:ln>
        </p:spPr>
        <p:txBody>
          <a:bodyPr lIns="91425" tIns="91425" rIns="91425" bIns="91425" anchor="t" anchorCtr="0">
            <a:noAutofit/>
          </a:bodyPr>
          <a:lstStyle/>
          <a:p>
            <a:pPr lvl="0" rtl="0">
              <a:spcBef>
                <a:spcPts val="0"/>
              </a:spcBef>
              <a:buNone/>
            </a:pPr>
            <a:r>
              <a:rPr lang="en" sz="7000">
                <a:solidFill>
                  <a:srgbClr val="999999"/>
                </a:solidFill>
                <a:latin typeface="Abril Fatface"/>
                <a:ea typeface="Abril Fatface"/>
                <a:cs typeface="Abril Fatface"/>
                <a:sym typeface="Abril Fatface"/>
              </a:rPr>
              <a:t>Evaluation</a:t>
            </a:r>
          </a:p>
        </p:txBody>
      </p:sp>
      <p:graphicFrame>
        <p:nvGraphicFramePr>
          <p:cNvPr id="351" name="Shape 351"/>
          <p:cNvGraphicFramePr/>
          <p:nvPr/>
        </p:nvGraphicFramePr>
        <p:xfrm>
          <a:off x="1453975" y="1041100"/>
          <a:ext cx="3000000" cy="3000000"/>
        </p:xfrm>
        <a:graphic>
          <a:graphicData uri="http://schemas.openxmlformats.org/drawingml/2006/table">
            <a:tbl>
              <a:tblPr>
                <a:noFill/>
                <a:tableStyleId>{1A100B59-454B-489A-B635-AA4E2EFF4DCE}</a:tableStyleId>
              </a:tblPr>
              <a:tblGrid>
                <a:gridCol w="2079575"/>
                <a:gridCol w="5159425"/>
              </a:tblGrid>
              <a:tr h="0">
                <a:tc>
                  <a:txBody>
                    <a:bodyPr/>
                    <a:lstStyle/>
                    <a:p>
                      <a:pPr lvl="0" rtl="0">
                        <a:spcBef>
                          <a:spcPts val="0"/>
                        </a:spcBef>
                        <a:buNone/>
                      </a:pPr>
                      <a:r>
                        <a:rPr lang="en" sz="1800" b="1">
                          <a:solidFill>
                            <a:schemeClr val="lt1"/>
                          </a:solidFill>
                          <a:latin typeface="ABeeZee"/>
                          <a:ea typeface="ABeeZee"/>
                          <a:cs typeface="ABeeZee"/>
                          <a:sym typeface="ABeeZee"/>
                        </a:rPr>
                        <a:t>Follower count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Instagram and UNUM*</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Like count</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Facebook analytics and UNUM*</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Share count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Facebook analytics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Comments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Facebook analytics and Bag of words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Views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YouTube</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Subscribers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YouTube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r h="381000">
                <a:tc>
                  <a:txBody>
                    <a:bodyPr/>
                    <a:lstStyle/>
                    <a:p>
                      <a:pPr lvl="0" rtl="0">
                        <a:spcBef>
                          <a:spcPts val="0"/>
                        </a:spcBef>
                        <a:buNone/>
                      </a:pPr>
                      <a:r>
                        <a:rPr lang="en" sz="1800" b="1">
                          <a:solidFill>
                            <a:schemeClr val="lt1"/>
                          </a:solidFill>
                          <a:latin typeface="ABeeZee"/>
                          <a:ea typeface="ABeeZee"/>
                          <a:cs typeface="ABeeZee"/>
                          <a:sym typeface="ABeeZee"/>
                        </a:rPr>
                        <a:t>Attendees </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c>
                  <a:txBody>
                    <a:bodyPr/>
                    <a:lstStyle/>
                    <a:p>
                      <a:pPr lvl="0" rtl="0">
                        <a:spcBef>
                          <a:spcPts val="0"/>
                        </a:spcBef>
                        <a:buNone/>
                      </a:pPr>
                      <a:r>
                        <a:rPr lang="en">
                          <a:solidFill>
                            <a:schemeClr val="lt1"/>
                          </a:solidFill>
                          <a:latin typeface="ABeeZee"/>
                          <a:ea typeface="ABeeZee"/>
                          <a:cs typeface="ABeeZee"/>
                          <a:sym typeface="ABeeZee"/>
                        </a:rPr>
                        <a:t>Evaluate if we have met our target of 90 attendees</a:t>
                      </a:r>
                    </a:p>
                  </a:txBody>
                  <a:tcPr marL="91425" marR="91425" marT="91425" marB="91425">
                    <a:lnL w="9525" cap="flat" cmpd="sng">
                      <a:solidFill>
                        <a:srgbClr val="FFFFFF"/>
                      </a:solidFill>
                      <a:prstDash val="solid"/>
                      <a:round/>
                      <a:headEnd type="none" w="med" len="med"/>
                      <a:tailEnd type="none" w="med" len="med"/>
                    </a:lnL>
                    <a:lnR w="9525" cap="flat" cmpd="sng">
                      <a:solidFill>
                        <a:srgbClr val="FFFFFF"/>
                      </a:solidFill>
                      <a:prstDash val="solid"/>
                      <a:round/>
                      <a:headEnd type="none" w="med" len="med"/>
                      <a:tailEnd type="none" w="med" len="med"/>
                    </a:lnR>
                    <a:lnT w="9525" cap="flat" cmpd="sng">
                      <a:solidFill>
                        <a:srgbClr val="FFFFFF"/>
                      </a:solidFill>
                      <a:prstDash val="solid"/>
                      <a:round/>
                      <a:headEnd type="none" w="med" len="med"/>
                      <a:tailEnd type="none" w="med" len="med"/>
                    </a:lnT>
                    <a:lnB w="9525" cap="flat" cmpd="sng">
                      <a:solidFill>
                        <a:srgbClr val="FFFFFF"/>
                      </a:solidFill>
                      <a:prstDash val="solid"/>
                      <a:round/>
                      <a:headEnd type="none" w="med" len="med"/>
                      <a:tailEnd type="none" w="med" len="med"/>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355"/>
        <p:cNvGrpSpPr/>
        <p:nvPr/>
      </p:nvGrpSpPr>
      <p:grpSpPr>
        <a:xfrm>
          <a:off x="0" y="0"/>
          <a:ext cx="0" cy="0"/>
          <a:chOff x="0" y="0"/>
          <a:chExt cx="0" cy="0"/>
        </a:xfrm>
      </p:grpSpPr>
      <p:sp>
        <p:nvSpPr>
          <p:cNvPr id="356" name="Shape 35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34</a:t>
            </a:fld>
            <a:endParaRPr lang="en"/>
          </a:p>
        </p:txBody>
      </p:sp>
      <p:sp>
        <p:nvSpPr>
          <p:cNvPr id="357" name="Shape 357"/>
          <p:cNvSpPr txBox="1"/>
          <p:nvPr/>
        </p:nvSpPr>
        <p:spPr>
          <a:xfrm>
            <a:off x="1676825" y="143175"/>
            <a:ext cx="6180600" cy="1631400"/>
          </a:xfrm>
          <a:prstGeom prst="rect">
            <a:avLst/>
          </a:prstGeom>
          <a:noFill/>
          <a:ln>
            <a:noFill/>
          </a:ln>
        </p:spPr>
        <p:txBody>
          <a:bodyPr lIns="91425" tIns="91425" rIns="91425" bIns="91425" anchor="t" anchorCtr="0">
            <a:noAutofit/>
          </a:bodyPr>
          <a:lstStyle/>
          <a:p>
            <a:pPr lvl="0">
              <a:spcBef>
                <a:spcPts val="0"/>
              </a:spcBef>
              <a:buNone/>
            </a:pPr>
            <a:r>
              <a:rPr lang="en" sz="13000">
                <a:solidFill>
                  <a:srgbClr val="F4CCCC"/>
                </a:solidFill>
                <a:latin typeface="Abril Fatface"/>
                <a:ea typeface="Abril Fatface"/>
                <a:cs typeface="Abril Fatface"/>
                <a:sym typeface="Abril Fatface"/>
              </a:rPr>
              <a:t>Thank </a:t>
            </a:r>
          </a:p>
        </p:txBody>
      </p:sp>
      <p:sp>
        <p:nvSpPr>
          <p:cNvPr id="358" name="Shape 358"/>
          <p:cNvSpPr txBox="1"/>
          <p:nvPr/>
        </p:nvSpPr>
        <p:spPr>
          <a:xfrm>
            <a:off x="2142575" y="1285975"/>
            <a:ext cx="5249100" cy="3000000"/>
          </a:xfrm>
          <a:prstGeom prst="rect">
            <a:avLst/>
          </a:prstGeom>
          <a:noFill/>
          <a:ln>
            <a:noFill/>
          </a:ln>
        </p:spPr>
        <p:txBody>
          <a:bodyPr lIns="91425" tIns="91425" rIns="91425" bIns="91425" anchor="ctr" anchorCtr="0">
            <a:noAutofit/>
          </a:bodyPr>
          <a:lstStyle/>
          <a:p>
            <a:pPr lvl="0" rtl="0">
              <a:spcBef>
                <a:spcPts val="0"/>
              </a:spcBef>
              <a:buNone/>
            </a:pPr>
            <a:r>
              <a:rPr lang="en" sz="17000">
                <a:solidFill>
                  <a:srgbClr val="F4CCCC"/>
                </a:solidFill>
                <a:latin typeface="Abril Fatface"/>
                <a:ea typeface="Abril Fatface"/>
                <a:cs typeface="Abril Fatface"/>
                <a:sym typeface="Abril Fatface"/>
              </a:rPr>
              <a:t>You!</a:t>
            </a:r>
          </a:p>
        </p:txBody>
      </p:sp>
      <p:sp>
        <p:nvSpPr>
          <p:cNvPr id="359" name="Shape 359"/>
          <p:cNvSpPr txBox="1"/>
          <p:nvPr/>
        </p:nvSpPr>
        <p:spPr>
          <a:xfrm>
            <a:off x="2641088" y="3483100"/>
            <a:ext cx="4814700" cy="1162500"/>
          </a:xfrm>
          <a:prstGeom prst="rect">
            <a:avLst/>
          </a:prstGeom>
          <a:noFill/>
          <a:ln>
            <a:noFill/>
          </a:ln>
        </p:spPr>
        <p:txBody>
          <a:bodyPr lIns="91425" tIns="91425" rIns="91425" bIns="91425" anchor="t" anchorCtr="0">
            <a:noAutofit/>
          </a:bodyPr>
          <a:lstStyle/>
          <a:p>
            <a:pPr lvl="0">
              <a:spcBef>
                <a:spcPts val="0"/>
              </a:spcBef>
              <a:buNone/>
            </a:pPr>
            <a:r>
              <a:rPr lang="en" sz="4000">
                <a:solidFill>
                  <a:srgbClr val="FFFFFF"/>
                </a:solidFill>
                <a:latin typeface="Abril Fatface"/>
                <a:ea typeface="Abril Fatface"/>
                <a:cs typeface="Abril Fatface"/>
                <a:sym typeface="Abril Fatface"/>
              </a:rPr>
              <a:t>Any Questions?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3"/>
        <p:cNvGrpSpPr/>
        <p:nvPr/>
      </p:nvGrpSpPr>
      <p:grpSpPr>
        <a:xfrm>
          <a:off x="0" y="0"/>
          <a:ext cx="0" cy="0"/>
          <a:chOff x="0" y="0"/>
          <a:chExt cx="0" cy="0"/>
        </a:xfrm>
      </p:grpSpPr>
      <p:sp>
        <p:nvSpPr>
          <p:cNvPr id="364" name="Shape 364"/>
          <p:cNvSpPr txBox="1">
            <a:spLocks noGrp="1"/>
          </p:cNvSpPr>
          <p:nvPr>
            <p:ph type="ctrTitle" idx="4294967295"/>
          </p:nvPr>
        </p:nvSpPr>
        <p:spPr>
          <a:xfrm>
            <a:off x="1776373" y="1991850"/>
            <a:ext cx="6363000" cy="1159800"/>
          </a:xfrm>
          <a:prstGeom prst="rect">
            <a:avLst/>
          </a:prstGeom>
        </p:spPr>
        <p:txBody>
          <a:bodyPr lIns="91425" tIns="91425" rIns="91425" bIns="91425" anchor="b" anchorCtr="0">
            <a:noAutofit/>
          </a:bodyPr>
          <a:lstStyle/>
          <a:p>
            <a:pPr lvl="0" algn="l" rtl="0">
              <a:spcBef>
                <a:spcPts val="0"/>
              </a:spcBef>
              <a:buNone/>
            </a:pPr>
            <a:r>
              <a:rPr lang="en" sz="8000">
                <a:solidFill>
                  <a:srgbClr val="434343"/>
                </a:solidFill>
              </a:rPr>
              <a:t>References</a:t>
            </a:r>
          </a:p>
        </p:txBody>
      </p:sp>
      <p:sp>
        <p:nvSpPr>
          <p:cNvPr id="365" name="Shape 365"/>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682100"/>
            <a:ext cx="3372900" cy="629700"/>
          </a:xfrm>
          <a:prstGeom prst="rect">
            <a:avLst/>
          </a:prstGeom>
        </p:spPr>
        <p:txBody>
          <a:bodyPr lIns="91425" tIns="91425" rIns="91425" bIns="91425" anchor="b" anchorCtr="0">
            <a:noAutofit/>
          </a:bodyPr>
          <a:lstStyle/>
          <a:p>
            <a:pPr lvl="0" rtl="0">
              <a:spcBef>
                <a:spcPts val="0"/>
              </a:spcBef>
              <a:buNone/>
            </a:pPr>
            <a:r>
              <a:rPr lang="en" sz="3000"/>
              <a:t>Big idea (How To Play)</a:t>
            </a:r>
          </a:p>
        </p:txBody>
      </p:sp>
      <p:sp>
        <p:nvSpPr>
          <p:cNvPr id="371" name="Shape 371"/>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36</a:t>
            </a:fld>
            <a:endParaRPr lang="en"/>
          </a:p>
        </p:txBody>
      </p:sp>
      <p:graphicFrame>
        <p:nvGraphicFramePr>
          <p:cNvPr id="372" name="Shape 372"/>
          <p:cNvGraphicFramePr/>
          <p:nvPr/>
        </p:nvGraphicFramePr>
        <p:xfrm>
          <a:off x="952500" y="1600025"/>
          <a:ext cx="3000000" cy="3000000"/>
        </p:xfrm>
        <a:graphic>
          <a:graphicData uri="http://schemas.openxmlformats.org/drawingml/2006/table">
            <a:tbl>
              <a:tblPr>
                <a:noFill/>
                <a:tableStyleId>{1A100B59-454B-489A-B635-AA4E2EFF4DCE}</a:tableStyleId>
              </a:tblPr>
              <a:tblGrid>
                <a:gridCol w="7239000"/>
              </a:tblGrid>
              <a:tr h="3015025">
                <a:tc>
                  <a:txBody>
                    <a:bodyPr/>
                    <a:lstStyle/>
                    <a:p>
                      <a:pPr lvl="0">
                        <a:spcBef>
                          <a:spcPts val="0"/>
                        </a:spcBef>
                        <a:buNone/>
                      </a:pPr>
                      <a:endParaRPr/>
                    </a:p>
                  </a:txBody>
                  <a:tcPr marL="91425" marR="91425" marT="91425" marB="91425">
                    <a:lnL w="76200" cap="flat" cmpd="sng">
                      <a:solidFill>
                        <a:srgbClr val="000000"/>
                      </a:solidFill>
                      <a:prstDash val="solid"/>
                      <a:round/>
                      <a:headEnd type="none" w="med" len="med"/>
                      <a:tailEnd type="none" w="med" len="med"/>
                    </a:lnL>
                    <a:lnR w="76200" cap="flat" cmpd="sng">
                      <a:solidFill>
                        <a:srgbClr val="000000"/>
                      </a:solidFill>
                      <a:prstDash val="solid"/>
                      <a:round/>
                      <a:headEnd type="none" w="med" len="med"/>
                      <a:tailEnd type="none" w="med" len="med"/>
                    </a:lnR>
                    <a:lnT w="76200" cap="flat" cmpd="sng">
                      <a:solidFill>
                        <a:srgbClr val="000000"/>
                      </a:solidFill>
                      <a:prstDash val="solid"/>
                      <a:round/>
                      <a:headEnd type="none" w="med" len="med"/>
                      <a:tailEnd type="none" w="med" len="med"/>
                    </a:lnT>
                    <a:lnB w="76200" cap="flat" cmpd="sng">
                      <a:solidFill>
                        <a:srgbClr val="000000"/>
                      </a:solidFill>
                      <a:prstDash val="solid"/>
                      <a:round/>
                      <a:headEnd type="none" w="med" len="med"/>
                      <a:tailEnd type="none" w="med" len="med"/>
                    </a:lnB>
                    <a:solidFill>
                      <a:srgbClr val="FFFFFF"/>
                    </a:solidFill>
                  </a:tcPr>
                </a:tc>
              </a:tr>
            </a:tbl>
          </a:graphicData>
        </a:graphic>
      </p:graphicFrame>
      <p:sp>
        <p:nvSpPr>
          <p:cNvPr id="373" name="Shape 373"/>
          <p:cNvSpPr/>
          <p:nvPr/>
        </p:nvSpPr>
        <p:spPr>
          <a:xfrm>
            <a:off x="1075650" y="1669150"/>
            <a:ext cx="1451700" cy="774300"/>
          </a:xfrm>
          <a:prstGeom prst="rect">
            <a:avLst/>
          </a:prstGeom>
          <a:solidFill>
            <a:srgbClr val="D9EAD3"/>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b="1"/>
              <a:t>Bomba SG</a:t>
            </a:r>
          </a:p>
          <a:p>
            <a:pPr lvl="0">
              <a:spcBef>
                <a:spcPts val="0"/>
              </a:spcBef>
              <a:buNone/>
            </a:pPr>
            <a:r>
              <a:rPr lang="en" b="1"/>
              <a:t>(Gym)</a:t>
            </a:r>
          </a:p>
        </p:txBody>
      </p:sp>
      <p:sp>
        <p:nvSpPr>
          <p:cNvPr id="374" name="Shape 374"/>
          <p:cNvSpPr/>
          <p:nvPr/>
        </p:nvSpPr>
        <p:spPr>
          <a:xfrm>
            <a:off x="3978925" y="1669150"/>
            <a:ext cx="1451700" cy="774300"/>
          </a:xfrm>
          <a:prstGeom prst="rect">
            <a:avLst/>
          </a:prstGeom>
          <a:solidFill>
            <a:srgbClr val="FFE59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b="1"/>
              <a:t>Special Rescue Unit (Laser Quest)</a:t>
            </a:r>
          </a:p>
        </p:txBody>
      </p:sp>
      <p:sp>
        <p:nvSpPr>
          <p:cNvPr id="375" name="Shape 375"/>
          <p:cNvSpPr/>
          <p:nvPr/>
        </p:nvSpPr>
        <p:spPr>
          <a:xfrm>
            <a:off x="1075650" y="3744075"/>
            <a:ext cx="1451700" cy="774300"/>
          </a:xfrm>
          <a:prstGeom prst="rect">
            <a:avLst/>
          </a:prstGeom>
          <a:solidFill>
            <a:srgbClr val="D9D2E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b="1"/>
              <a:t>Coast Guards (Swimming Pool)</a:t>
            </a:r>
          </a:p>
        </p:txBody>
      </p:sp>
      <p:sp>
        <p:nvSpPr>
          <p:cNvPr id="376" name="Shape 376"/>
          <p:cNvSpPr/>
          <p:nvPr/>
        </p:nvSpPr>
        <p:spPr>
          <a:xfrm>
            <a:off x="6661925" y="3744075"/>
            <a:ext cx="1451700" cy="774300"/>
          </a:xfrm>
          <a:prstGeom prst="rect">
            <a:avLst/>
          </a:prstGeom>
          <a:solidFill>
            <a:srgbClr val="EA9999"/>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b="1"/>
              <a:t>Police Tactical Unit (Bowling)</a:t>
            </a:r>
          </a:p>
        </p:txBody>
      </p:sp>
      <p:sp>
        <p:nvSpPr>
          <p:cNvPr id="377" name="Shape 377"/>
          <p:cNvSpPr/>
          <p:nvPr/>
        </p:nvSpPr>
        <p:spPr>
          <a:xfrm>
            <a:off x="6661925" y="1669150"/>
            <a:ext cx="1451700" cy="774300"/>
          </a:xfrm>
          <a:prstGeom prst="rect">
            <a:avLst/>
          </a:prstGeom>
          <a:solidFill>
            <a:srgbClr val="9FC5E8"/>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b="1"/>
              <a:t>K9 Unit (T-Play)</a:t>
            </a:r>
          </a:p>
        </p:txBody>
      </p:sp>
      <p:sp>
        <p:nvSpPr>
          <p:cNvPr id="378" name="Shape 378"/>
          <p:cNvSpPr/>
          <p:nvPr/>
        </p:nvSpPr>
        <p:spPr>
          <a:xfrm>
            <a:off x="4161825" y="3001600"/>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9" name="Shape 379"/>
          <p:cNvSpPr/>
          <p:nvPr/>
        </p:nvSpPr>
        <p:spPr>
          <a:xfrm>
            <a:off x="2978787" y="2226375"/>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0" name="Shape 380"/>
          <p:cNvSpPr/>
          <p:nvPr/>
        </p:nvSpPr>
        <p:spPr>
          <a:xfrm>
            <a:off x="2876550" y="3901275"/>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1" name="Shape 381"/>
          <p:cNvSpPr/>
          <p:nvPr/>
        </p:nvSpPr>
        <p:spPr>
          <a:xfrm>
            <a:off x="5849575" y="2341800"/>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2" name="Shape 382"/>
          <p:cNvSpPr/>
          <p:nvPr/>
        </p:nvSpPr>
        <p:spPr>
          <a:xfrm>
            <a:off x="7039000" y="3001600"/>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3" name="Shape 383"/>
          <p:cNvSpPr/>
          <p:nvPr/>
        </p:nvSpPr>
        <p:spPr>
          <a:xfrm>
            <a:off x="1863775" y="2108162"/>
            <a:ext cx="663600" cy="318000"/>
          </a:xfrm>
          <a:prstGeom prst="diagStripe">
            <a:avLst>
              <a:gd name="adj"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4" name="Shape 384"/>
          <p:cNvSpPr/>
          <p:nvPr/>
        </p:nvSpPr>
        <p:spPr>
          <a:xfrm>
            <a:off x="7809125" y="3671175"/>
            <a:ext cx="548700" cy="318000"/>
          </a:xfrm>
          <a:prstGeom prst="diagStripe">
            <a:avLst>
              <a:gd name="adj"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5" name="Shape 385"/>
          <p:cNvSpPr/>
          <p:nvPr/>
        </p:nvSpPr>
        <p:spPr>
          <a:xfrm>
            <a:off x="1950175" y="4203975"/>
            <a:ext cx="663600" cy="318000"/>
          </a:xfrm>
          <a:prstGeom prst="diagStripe">
            <a:avLst>
              <a:gd name="adj"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6" name="Shape 386"/>
          <p:cNvSpPr/>
          <p:nvPr/>
        </p:nvSpPr>
        <p:spPr>
          <a:xfrm>
            <a:off x="4767025" y="1669150"/>
            <a:ext cx="663600" cy="318000"/>
          </a:xfrm>
          <a:prstGeom prst="diagStripe">
            <a:avLst>
              <a:gd name="adj"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7" name="Shape 387"/>
          <p:cNvSpPr/>
          <p:nvPr/>
        </p:nvSpPr>
        <p:spPr>
          <a:xfrm>
            <a:off x="7450025" y="1790175"/>
            <a:ext cx="663600" cy="318000"/>
          </a:xfrm>
          <a:prstGeom prst="diagStripe">
            <a:avLst>
              <a:gd name="adj"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8" name="Shape 388"/>
          <p:cNvSpPr/>
          <p:nvPr/>
        </p:nvSpPr>
        <p:spPr>
          <a:xfrm>
            <a:off x="5199125" y="3831500"/>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9" name="Shape 389"/>
          <p:cNvSpPr/>
          <p:nvPr/>
        </p:nvSpPr>
        <p:spPr>
          <a:xfrm>
            <a:off x="1770125" y="2863812"/>
            <a:ext cx="548700" cy="4599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457200" y="984875"/>
            <a:ext cx="2383800" cy="629700"/>
          </a:xfrm>
          <a:prstGeom prst="rect">
            <a:avLst/>
          </a:prstGeom>
        </p:spPr>
        <p:txBody>
          <a:bodyPr lIns="91425" tIns="91425" rIns="91425" bIns="91425" anchor="b" anchorCtr="0">
            <a:noAutofit/>
          </a:bodyPr>
          <a:lstStyle/>
          <a:p>
            <a:pPr lvl="0">
              <a:spcBef>
                <a:spcPts val="0"/>
              </a:spcBef>
              <a:buNone/>
            </a:pPr>
            <a:r>
              <a:rPr lang="en"/>
              <a:t>Registration for the Games </a:t>
            </a:r>
          </a:p>
        </p:txBody>
      </p:sp>
      <p:sp>
        <p:nvSpPr>
          <p:cNvPr id="395" name="Shape 395"/>
          <p:cNvSpPr txBox="1">
            <a:spLocks noGrp="1"/>
          </p:cNvSpPr>
          <p:nvPr>
            <p:ph type="body" idx="1"/>
          </p:nvPr>
        </p:nvSpPr>
        <p:spPr>
          <a:xfrm>
            <a:off x="457200" y="1711200"/>
            <a:ext cx="4830000" cy="2748600"/>
          </a:xfrm>
          <a:prstGeom prst="rect">
            <a:avLst/>
          </a:prstGeom>
        </p:spPr>
        <p:txBody>
          <a:bodyPr lIns="91425" tIns="91425" rIns="91425" bIns="91425" anchor="t" anchorCtr="0">
            <a:noAutofit/>
          </a:bodyPr>
          <a:lstStyle/>
          <a:p>
            <a:pPr marL="457200" lvl="0" indent="-228600" rtl="0">
              <a:spcBef>
                <a:spcPts val="0"/>
              </a:spcBef>
            </a:pPr>
            <a:r>
              <a:rPr lang="en"/>
              <a:t>Participants would have to get into teams of 6 </a:t>
            </a:r>
          </a:p>
          <a:p>
            <a:pPr marL="457200" lvl="0" indent="-228600" rtl="0">
              <a:spcBef>
                <a:spcPts val="0"/>
              </a:spcBef>
            </a:pPr>
            <a:r>
              <a:rPr lang="en"/>
              <a:t>Each participant is required to pay a registration fee of $5</a:t>
            </a:r>
          </a:p>
          <a:p>
            <a:pPr marL="457200" lvl="0" indent="-228600" rtl="0">
              <a:spcBef>
                <a:spcPts val="0"/>
              </a:spcBef>
            </a:pPr>
            <a:r>
              <a:rPr lang="en"/>
              <a:t>All participants should sign up before: 31st July </a:t>
            </a:r>
          </a:p>
          <a:p>
            <a:pPr marL="457200" lvl="0" indent="-228600" rtl="0">
              <a:spcBef>
                <a:spcPts val="0"/>
              </a:spcBef>
            </a:pPr>
            <a:r>
              <a:rPr lang="en"/>
              <a:t>All participants must report by 11:30am</a:t>
            </a:r>
          </a:p>
          <a:p>
            <a:pPr lvl="0">
              <a:spcBef>
                <a:spcPts val="0"/>
              </a:spcBef>
              <a:buNone/>
            </a:pPr>
            <a:endParaRPr/>
          </a:p>
        </p:txBody>
      </p:sp>
      <p:sp>
        <p:nvSpPr>
          <p:cNvPr id="396" name="Shape 396"/>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64D79"/>
        </a:solidFill>
        <a:effectLst/>
      </p:bgPr>
    </p:bg>
    <p:spTree>
      <p:nvGrpSpPr>
        <p:cNvPr id="1" name="Shape 400"/>
        <p:cNvGrpSpPr/>
        <p:nvPr/>
      </p:nvGrpSpPr>
      <p:grpSpPr>
        <a:xfrm>
          <a:off x="0" y="0"/>
          <a:ext cx="0" cy="0"/>
          <a:chOff x="0" y="0"/>
          <a:chExt cx="0" cy="0"/>
        </a:xfrm>
      </p:grpSpPr>
      <p:sp>
        <p:nvSpPr>
          <p:cNvPr id="401" name="Shape 401"/>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38</a:t>
            </a:fld>
            <a:endParaRPr lang="en"/>
          </a:p>
        </p:txBody>
      </p:sp>
      <p:sp>
        <p:nvSpPr>
          <p:cNvPr id="402" name="Shape 402"/>
          <p:cNvSpPr txBox="1">
            <a:spLocks noGrp="1"/>
          </p:cNvSpPr>
          <p:nvPr>
            <p:ph type="body" idx="1"/>
          </p:nvPr>
        </p:nvSpPr>
        <p:spPr>
          <a:xfrm>
            <a:off x="457200" y="1715122"/>
            <a:ext cx="4762200" cy="2736600"/>
          </a:xfrm>
          <a:prstGeom prst="rect">
            <a:avLst/>
          </a:prstGeom>
        </p:spPr>
        <p:txBody>
          <a:bodyPr lIns="91425" tIns="91425" rIns="91425" bIns="91425" anchor="t" anchorCtr="0">
            <a:noAutofit/>
          </a:bodyPr>
          <a:lstStyle/>
          <a:p>
            <a:pPr lvl="0" rtl="0">
              <a:spcBef>
                <a:spcPts val="0"/>
              </a:spcBef>
              <a:spcAft>
                <a:spcPts val="0"/>
              </a:spcAft>
              <a:buNone/>
            </a:pPr>
            <a:endParaRPr sz="1000">
              <a:solidFill>
                <a:srgbClr val="000000"/>
              </a:solidFill>
              <a:latin typeface="Calibri"/>
              <a:ea typeface="Calibri"/>
              <a:cs typeface="Calibri"/>
              <a:sym typeface="Calibri"/>
            </a:endParaRPr>
          </a:p>
          <a:p>
            <a:pPr lvl="0" rtl="0">
              <a:spcBef>
                <a:spcPts val="0"/>
              </a:spcBef>
              <a:spcAft>
                <a:spcPts val="0"/>
              </a:spcAft>
              <a:buNone/>
            </a:pPr>
            <a:endParaRPr sz="1000">
              <a:solidFill>
                <a:srgbClr val="000000"/>
              </a:solidFill>
              <a:latin typeface="Calibri"/>
              <a:ea typeface="Calibri"/>
              <a:cs typeface="Calibri"/>
              <a:sym typeface="Calibri"/>
            </a:endParaRPr>
          </a:p>
          <a:p>
            <a:pPr lvl="0">
              <a:spcBef>
                <a:spcPts val="0"/>
              </a:spcBef>
              <a:buNone/>
            </a:pPr>
            <a:endParaRPr/>
          </a:p>
        </p:txBody>
      </p:sp>
      <p:graphicFrame>
        <p:nvGraphicFramePr>
          <p:cNvPr id="403" name="Shape 403"/>
          <p:cNvGraphicFramePr/>
          <p:nvPr/>
        </p:nvGraphicFramePr>
        <p:xfrm>
          <a:off x="934675" y="283862"/>
          <a:ext cx="3000000" cy="3000000"/>
        </p:xfrm>
        <a:graphic>
          <a:graphicData uri="http://schemas.openxmlformats.org/drawingml/2006/table">
            <a:tbl>
              <a:tblPr>
                <a:noFill/>
                <a:tableStyleId>{1A100B59-454B-489A-B635-AA4E2EFF4DCE}</a:tableStyleId>
              </a:tblPr>
              <a:tblGrid>
                <a:gridCol w="3826125"/>
                <a:gridCol w="3448500"/>
              </a:tblGrid>
              <a:tr h="2167575">
                <a:tc>
                  <a:txBody>
                    <a:bodyPr/>
                    <a:lstStyle/>
                    <a:p>
                      <a:pPr lvl="0" rtl="0">
                        <a:lnSpc>
                          <a:spcPct val="115000"/>
                        </a:lnSpc>
                        <a:spcBef>
                          <a:spcPts val="0"/>
                        </a:spcBef>
                        <a:buClr>
                          <a:schemeClr val="dk1"/>
                        </a:buClr>
                        <a:buSzPct val="78571"/>
                        <a:buFont typeface="Arial"/>
                        <a:buNone/>
                      </a:pPr>
                      <a:r>
                        <a:rPr lang="en" b="1">
                          <a:solidFill>
                            <a:schemeClr val="lt1"/>
                          </a:solidFill>
                          <a:latin typeface="Calibri"/>
                          <a:ea typeface="Calibri"/>
                          <a:cs typeface="Calibri"/>
                          <a:sym typeface="Calibri"/>
                        </a:rPr>
                        <a:t>STRENGTHS</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Laser Quest is the most frequented facility</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T-Play (can block of certain places for birthday parties)</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T-play award winning facility</a:t>
                      </a:r>
                    </a:p>
                    <a:p>
                      <a:pPr lvl="0" rtl="0">
                        <a:lnSpc>
                          <a:spcPct val="115000"/>
                        </a:lnSpc>
                        <a:spcBef>
                          <a:spcPts val="0"/>
                        </a:spcBef>
                        <a:buClr>
                          <a:schemeClr val="dk1"/>
                        </a:buClr>
                        <a:buSzPct val="78571"/>
                        <a:buFont typeface="Arial"/>
                        <a:buNone/>
                      </a:pPr>
                      <a:r>
                        <a:rPr lang="en" b="1">
                          <a:solidFill>
                            <a:schemeClr val="lt1"/>
                          </a:solidFill>
                          <a:latin typeface="Calibri"/>
                          <a:ea typeface="Calibri"/>
                          <a:cs typeface="Calibri"/>
                          <a:sym typeface="Calibri"/>
                        </a:rPr>
                        <a:t> </a:t>
                      </a:r>
                    </a:p>
                  </a:txBody>
                  <a:tcPr marL="91425" marR="91425" marT="91425" marB="91425">
                    <a:lnL w="9525" cap="flat" cmpd="sng">
                      <a:solidFill>
                        <a:srgbClr val="212539"/>
                      </a:solidFill>
                      <a:prstDash val="solid"/>
                      <a:round/>
                      <a:headEnd type="none" w="med" len="med"/>
                      <a:tailEnd type="none" w="med" len="med"/>
                    </a:lnL>
                    <a:lnR w="9525" cap="flat" cmpd="sng">
                      <a:solidFill>
                        <a:srgbClr val="212539"/>
                      </a:solidFill>
                      <a:prstDash val="solid"/>
                      <a:round/>
                      <a:headEnd type="none" w="med" len="med"/>
                      <a:tailEnd type="none" w="med" len="med"/>
                    </a:lnR>
                    <a:lnT w="9525" cap="flat" cmpd="sng">
                      <a:solidFill>
                        <a:srgbClr val="212539"/>
                      </a:solidFill>
                      <a:prstDash val="solid"/>
                      <a:round/>
                      <a:headEnd type="none" w="med" len="med"/>
                      <a:tailEnd type="none" w="med" len="med"/>
                    </a:lnT>
                    <a:lnB w="9525" cap="flat" cmpd="sng">
                      <a:solidFill>
                        <a:srgbClr val="212539"/>
                      </a:solidFill>
                      <a:prstDash val="solid"/>
                      <a:round/>
                      <a:headEnd type="none" w="med" len="med"/>
                      <a:tailEnd type="none" w="med" len="med"/>
                    </a:lnB>
                  </a:tcPr>
                </a:tc>
                <a:tc>
                  <a:txBody>
                    <a:bodyPr/>
                    <a:lstStyle/>
                    <a:p>
                      <a:pPr lvl="0" rtl="0">
                        <a:lnSpc>
                          <a:spcPct val="115000"/>
                        </a:lnSpc>
                        <a:spcBef>
                          <a:spcPts val="0"/>
                        </a:spcBef>
                        <a:buClr>
                          <a:schemeClr val="dk1"/>
                        </a:buClr>
                        <a:buSzPct val="78571"/>
                        <a:buFont typeface="Arial"/>
                        <a:buNone/>
                      </a:pPr>
                      <a:r>
                        <a:rPr lang="en" b="1">
                          <a:solidFill>
                            <a:schemeClr val="lt1"/>
                          </a:solidFill>
                          <a:latin typeface="Calibri"/>
                          <a:ea typeface="Calibri"/>
                          <a:cs typeface="Calibri"/>
                          <a:sym typeface="Calibri"/>
                        </a:rPr>
                        <a:t>WEAKNESSES </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Other than social media, current communication efforts are only for members through EDMs and Frontline magazine.</a:t>
                      </a:r>
                    </a:p>
                    <a:p>
                      <a:pPr lvl="0" rtl="0">
                        <a:lnSpc>
                          <a:spcPct val="115000"/>
                        </a:lnSpc>
                        <a:spcBef>
                          <a:spcPts val="0"/>
                        </a:spcBef>
                        <a:buNone/>
                      </a:pPr>
                      <a:endParaRPr>
                        <a:solidFill>
                          <a:schemeClr val="lt1"/>
                        </a:solidFill>
                        <a:latin typeface="Calibri"/>
                        <a:ea typeface="Calibri"/>
                        <a:cs typeface="Calibri"/>
                        <a:sym typeface="Calibri"/>
                      </a:endParaRPr>
                    </a:p>
                    <a:p>
                      <a:pPr lvl="0" rtl="0">
                        <a:lnSpc>
                          <a:spcPct val="115000"/>
                        </a:lnSpc>
                        <a:spcBef>
                          <a:spcPts val="0"/>
                        </a:spcBef>
                        <a:buClr>
                          <a:schemeClr val="dk1"/>
                        </a:buClr>
                        <a:buSzPct val="78571"/>
                        <a:buFont typeface="Arial"/>
                        <a:buNone/>
                      </a:pPr>
                      <a:r>
                        <a:rPr lang="en" b="1">
                          <a:latin typeface="Calibri"/>
                          <a:ea typeface="Calibri"/>
                          <a:cs typeface="Calibri"/>
                          <a:sym typeface="Calibri"/>
                        </a:rPr>
                        <a:t> </a:t>
                      </a:r>
                    </a:p>
                  </a:txBody>
                  <a:tcPr marL="91425" marR="91425" marT="91425" marB="91425">
                    <a:lnL w="9525" cap="flat" cmpd="sng">
                      <a:solidFill>
                        <a:srgbClr val="212539"/>
                      </a:solidFill>
                      <a:prstDash val="solid"/>
                      <a:round/>
                      <a:headEnd type="none" w="med" len="med"/>
                      <a:tailEnd type="none" w="med" len="med"/>
                    </a:lnL>
                    <a:lnR w="9525" cap="flat" cmpd="sng">
                      <a:solidFill>
                        <a:srgbClr val="212539"/>
                      </a:solidFill>
                      <a:prstDash val="solid"/>
                      <a:round/>
                      <a:headEnd type="none" w="med" len="med"/>
                      <a:tailEnd type="none" w="med" len="med"/>
                    </a:lnR>
                    <a:lnT w="9525" cap="flat" cmpd="sng">
                      <a:solidFill>
                        <a:srgbClr val="212539"/>
                      </a:solidFill>
                      <a:prstDash val="solid"/>
                      <a:round/>
                      <a:headEnd type="none" w="med" len="med"/>
                      <a:tailEnd type="none" w="med" len="med"/>
                    </a:lnT>
                    <a:lnB w="9525" cap="flat" cmpd="sng">
                      <a:solidFill>
                        <a:srgbClr val="212539"/>
                      </a:solidFill>
                      <a:prstDash val="solid"/>
                      <a:round/>
                      <a:headEnd type="none" w="med" len="med"/>
                      <a:tailEnd type="none" w="med" len="med"/>
                    </a:lnB>
                  </a:tcPr>
                </a:tc>
              </a:tr>
              <a:tr h="1945000">
                <a:tc>
                  <a:txBody>
                    <a:bodyPr/>
                    <a:lstStyle/>
                    <a:p>
                      <a:pPr lvl="0" rtl="0">
                        <a:lnSpc>
                          <a:spcPct val="115000"/>
                        </a:lnSpc>
                        <a:spcBef>
                          <a:spcPts val="0"/>
                        </a:spcBef>
                        <a:buClr>
                          <a:schemeClr val="dk1"/>
                        </a:buClr>
                        <a:buSzPct val="78571"/>
                        <a:buFont typeface="Arial"/>
                        <a:buNone/>
                      </a:pPr>
                      <a:r>
                        <a:rPr lang="en" b="1">
                          <a:solidFill>
                            <a:schemeClr val="lt1"/>
                          </a:solidFill>
                          <a:latin typeface="Calibri"/>
                          <a:ea typeface="Calibri"/>
                          <a:cs typeface="Calibri"/>
                          <a:sym typeface="Calibri"/>
                        </a:rPr>
                        <a:t>OPPORTUNITIES</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Dance Studio- it can be fully utilised to host other private events</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Movie Screening can be done because they have the MPLC license but the screening should be  free for public</a:t>
                      </a:r>
                    </a:p>
                    <a:p>
                      <a:pPr marL="457200" lvl="0" indent="-228600" rtl="0">
                        <a:lnSpc>
                          <a:spcPct val="115000"/>
                        </a:lnSpc>
                        <a:spcBef>
                          <a:spcPts val="0"/>
                        </a:spcBef>
                        <a:buClr>
                          <a:schemeClr val="lt1"/>
                        </a:buClr>
                        <a:buFont typeface="Calibri"/>
                        <a:buChar char="●"/>
                      </a:pPr>
                      <a:endParaRPr>
                        <a:solidFill>
                          <a:schemeClr val="lt1"/>
                        </a:solidFill>
                      </a:endParaRPr>
                    </a:p>
                  </a:txBody>
                  <a:tcPr marL="91425" marR="91425" marT="91425" marB="91425">
                    <a:lnL w="9525" cap="flat" cmpd="sng">
                      <a:solidFill>
                        <a:srgbClr val="212539"/>
                      </a:solidFill>
                      <a:prstDash val="solid"/>
                      <a:round/>
                      <a:headEnd type="none" w="med" len="med"/>
                      <a:tailEnd type="none" w="med" len="med"/>
                    </a:lnL>
                    <a:lnR w="9525" cap="flat" cmpd="sng">
                      <a:solidFill>
                        <a:srgbClr val="212539"/>
                      </a:solidFill>
                      <a:prstDash val="solid"/>
                      <a:round/>
                      <a:headEnd type="none" w="med" len="med"/>
                      <a:tailEnd type="none" w="med" len="med"/>
                    </a:lnR>
                    <a:lnT w="9525" cap="flat" cmpd="sng">
                      <a:solidFill>
                        <a:srgbClr val="212539"/>
                      </a:solidFill>
                      <a:prstDash val="solid"/>
                      <a:round/>
                      <a:headEnd type="none" w="med" len="med"/>
                      <a:tailEnd type="none" w="med" len="med"/>
                    </a:lnT>
                    <a:lnB w="9525" cap="flat" cmpd="sng">
                      <a:solidFill>
                        <a:srgbClr val="212539"/>
                      </a:solidFill>
                      <a:prstDash val="solid"/>
                      <a:round/>
                      <a:headEnd type="none" w="med" len="med"/>
                      <a:tailEnd type="none" w="med" len="med"/>
                    </a:lnB>
                  </a:tcPr>
                </a:tc>
                <a:tc>
                  <a:txBody>
                    <a:bodyPr/>
                    <a:lstStyle/>
                    <a:p>
                      <a:pPr lvl="0" rtl="0">
                        <a:lnSpc>
                          <a:spcPct val="115000"/>
                        </a:lnSpc>
                        <a:spcBef>
                          <a:spcPts val="0"/>
                        </a:spcBef>
                        <a:buClr>
                          <a:schemeClr val="dk1"/>
                        </a:buClr>
                        <a:buSzPct val="78571"/>
                        <a:buFont typeface="Arial"/>
                        <a:buNone/>
                      </a:pPr>
                      <a:r>
                        <a:rPr lang="en" b="1">
                          <a:solidFill>
                            <a:schemeClr val="lt1"/>
                          </a:solidFill>
                          <a:latin typeface="Calibri"/>
                          <a:ea typeface="Calibri"/>
                          <a:cs typeface="Calibri"/>
                          <a:sym typeface="Calibri"/>
                        </a:rPr>
                        <a:t>THREATS</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Direct Competitors (SAFRA)</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Indirect Competitors (Other places that offer same facilities. Eg: Condominiums and malls )</a:t>
                      </a:r>
                    </a:p>
                    <a:p>
                      <a:pPr marL="457200" lvl="0" indent="-228600" rtl="0">
                        <a:lnSpc>
                          <a:spcPct val="115000"/>
                        </a:lnSpc>
                        <a:spcBef>
                          <a:spcPts val="0"/>
                        </a:spcBef>
                        <a:buClr>
                          <a:schemeClr val="lt1"/>
                        </a:buClr>
                        <a:buFont typeface="Calibri"/>
                        <a:buChar char="●"/>
                      </a:pPr>
                      <a:r>
                        <a:rPr lang="en">
                          <a:solidFill>
                            <a:schemeClr val="lt1"/>
                          </a:solidFill>
                          <a:latin typeface="Calibri"/>
                          <a:ea typeface="Calibri"/>
                          <a:cs typeface="Calibri"/>
                          <a:sym typeface="Calibri"/>
                        </a:rPr>
                        <a:t>There is a misconception among the public that HomeTeamNS only caters to and is open for members only.</a:t>
                      </a:r>
                    </a:p>
                  </a:txBody>
                  <a:tcPr marL="91425" marR="91425" marT="91425" marB="91425">
                    <a:lnL w="9525" cap="flat" cmpd="sng">
                      <a:solidFill>
                        <a:srgbClr val="212539"/>
                      </a:solidFill>
                      <a:prstDash val="solid"/>
                      <a:round/>
                      <a:headEnd type="none" w="med" len="med"/>
                      <a:tailEnd type="none" w="med" len="med"/>
                    </a:lnL>
                    <a:lnR w="9525" cap="flat" cmpd="sng">
                      <a:solidFill>
                        <a:srgbClr val="212539"/>
                      </a:solidFill>
                      <a:prstDash val="solid"/>
                      <a:round/>
                      <a:headEnd type="none" w="med" len="med"/>
                      <a:tailEnd type="none" w="med" len="med"/>
                    </a:lnR>
                    <a:lnT w="9525" cap="flat" cmpd="sng">
                      <a:solidFill>
                        <a:srgbClr val="212539"/>
                      </a:solidFill>
                      <a:prstDash val="solid"/>
                      <a:round/>
                      <a:headEnd type="none" w="med" len="med"/>
                      <a:tailEnd type="none" w="med" len="med"/>
                    </a:lnT>
                    <a:lnB w="9525" cap="flat" cmpd="sng">
                      <a:solidFill>
                        <a:srgbClr val="212539"/>
                      </a:solidFill>
                      <a:prstDash val="solid"/>
                      <a:round/>
                      <a:headEnd type="none" w="med" len="med"/>
                      <a:tailEnd type="none" w="med" len="med"/>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559425"/>
            <a:ext cx="2383800" cy="629700"/>
          </a:xfrm>
          <a:prstGeom prst="rect">
            <a:avLst/>
          </a:prstGeom>
        </p:spPr>
        <p:txBody>
          <a:bodyPr lIns="91425" tIns="91425" rIns="91425" bIns="91425" anchor="b" anchorCtr="0">
            <a:noAutofit/>
          </a:bodyPr>
          <a:lstStyle/>
          <a:p>
            <a:pPr lvl="0">
              <a:spcBef>
                <a:spcPts val="0"/>
              </a:spcBef>
              <a:buNone/>
            </a:pPr>
            <a:r>
              <a:rPr lang="en"/>
              <a:t>Strategies derived from SWOT</a:t>
            </a:r>
          </a:p>
        </p:txBody>
      </p:sp>
      <p:sp>
        <p:nvSpPr>
          <p:cNvPr id="409" name="Shape 409"/>
          <p:cNvSpPr txBox="1">
            <a:spLocks noGrp="1"/>
          </p:cNvSpPr>
          <p:nvPr>
            <p:ph type="body" idx="1"/>
          </p:nvPr>
        </p:nvSpPr>
        <p:spPr>
          <a:xfrm>
            <a:off x="417325" y="1290551"/>
            <a:ext cx="4762200" cy="3803100"/>
          </a:xfrm>
          <a:prstGeom prst="rect">
            <a:avLst/>
          </a:prstGeom>
        </p:spPr>
        <p:txBody>
          <a:bodyPr lIns="91425" tIns="91425" rIns="91425" bIns="91425" anchor="t" anchorCtr="0">
            <a:noAutofit/>
          </a:bodyPr>
          <a:lstStyle/>
          <a:p>
            <a:pPr marL="457200" lvl="0" indent="-330200" rtl="0">
              <a:spcBef>
                <a:spcPts val="0"/>
              </a:spcBef>
              <a:spcAft>
                <a:spcPts val="0"/>
              </a:spcAft>
              <a:buClr>
                <a:schemeClr val="lt1"/>
              </a:buClr>
              <a:buSzPct val="100000"/>
              <a:buFont typeface="Calibri"/>
            </a:pPr>
            <a:r>
              <a:rPr lang="en" sz="1600">
                <a:solidFill>
                  <a:schemeClr val="lt1"/>
                </a:solidFill>
                <a:latin typeface="Calibri"/>
                <a:ea typeface="Calibri"/>
                <a:cs typeface="Calibri"/>
                <a:sym typeface="Calibri"/>
              </a:rPr>
              <a:t>Since laser quest is the most frequented facility in the clubhouse, we can gain inspiration from that and create a larger “battlefield” for our target audience.</a:t>
            </a:r>
            <a:br>
              <a:rPr lang="en" sz="1600">
                <a:solidFill>
                  <a:schemeClr val="lt1"/>
                </a:solidFill>
                <a:latin typeface="Calibri"/>
                <a:ea typeface="Calibri"/>
                <a:cs typeface="Calibri"/>
                <a:sym typeface="Calibri"/>
              </a:rPr>
            </a:br>
            <a:endParaRPr lang="en" sz="1600">
              <a:solidFill>
                <a:schemeClr val="lt1"/>
              </a:solidFill>
              <a:latin typeface="Calibri"/>
              <a:ea typeface="Calibri"/>
              <a:cs typeface="Calibri"/>
              <a:sym typeface="Calibri"/>
            </a:endParaRPr>
          </a:p>
          <a:p>
            <a:pPr marL="457200" lvl="0" indent="-330200" rtl="0">
              <a:spcBef>
                <a:spcPts val="0"/>
              </a:spcBef>
              <a:spcAft>
                <a:spcPts val="0"/>
              </a:spcAft>
              <a:buClr>
                <a:schemeClr val="lt1"/>
              </a:buClr>
              <a:buSzPct val="100000"/>
              <a:buFont typeface="Calibri"/>
            </a:pPr>
            <a:r>
              <a:rPr lang="en" sz="1600">
                <a:solidFill>
                  <a:schemeClr val="lt1"/>
                </a:solidFill>
                <a:latin typeface="Calibri"/>
                <a:ea typeface="Calibri"/>
                <a:cs typeface="Calibri"/>
                <a:sym typeface="Calibri"/>
              </a:rPr>
              <a:t>Since we have a screening license and an auditorium which can hold a lot of people, we can screen promotional videos, instructional videos and use the auditorium as a holding room.</a:t>
            </a:r>
          </a:p>
          <a:p>
            <a:pPr marL="457200" lvl="0" indent="-330200" rtl="0">
              <a:spcBef>
                <a:spcPts val="0"/>
              </a:spcBef>
              <a:spcAft>
                <a:spcPts val="0"/>
              </a:spcAft>
              <a:buClr>
                <a:schemeClr val="lt1"/>
              </a:buClr>
              <a:buSzPct val="100000"/>
              <a:buFont typeface="Calibri"/>
            </a:pPr>
            <a:r>
              <a:rPr lang="en" sz="1600">
                <a:solidFill>
                  <a:schemeClr val="lt1"/>
                </a:solidFill>
                <a:latin typeface="Calibri"/>
                <a:ea typeface="Calibri"/>
                <a:cs typeface="Calibri"/>
                <a:sym typeface="Calibri"/>
              </a:rPr>
              <a:t/>
            </a:r>
            <a:br>
              <a:rPr lang="en" sz="1600">
                <a:solidFill>
                  <a:schemeClr val="lt1"/>
                </a:solidFill>
                <a:latin typeface="Calibri"/>
                <a:ea typeface="Calibri"/>
                <a:cs typeface="Calibri"/>
                <a:sym typeface="Calibri"/>
              </a:rPr>
            </a:br>
            <a:r>
              <a:rPr lang="en" sz="1600">
                <a:solidFill>
                  <a:schemeClr val="lt1"/>
                </a:solidFill>
                <a:latin typeface="Calibri"/>
                <a:ea typeface="Calibri"/>
                <a:cs typeface="Calibri"/>
                <a:sym typeface="Calibri"/>
              </a:rPr>
              <a:t>We can block off the birthday party area from T-play and use it as a base</a:t>
            </a:r>
          </a:p>
          <a:p>
            <a:pPr lvl="0" rtl="0">
              <a:spcBef>
                <a:spcPts val="0"/>
              </a:spcBef>
              <a:spcAft>
                <a:spcPts val="0"/>
              </a:spcAft>
              <a:buClr>
                <a:schemeClr val="dk1"/>
              </a:buClr>
              <a:buSzPct val="110000"/>
              <a:buFont typeface="Arial"/>
              <a:buNone/>
            </a:pPr>
            <a:endParaRPr sz="1000" b="1">
              <a:solidFill>
                <a:schemeClr val="dk1"/>
              </a:solidFill>
              <a:latin typeface="Calibri"/>
              <a:ea typeface="Calibri"/>
              <a:cs typeface="Calibri"/>
              <a:sym typeface="Calibri"/>
            </a:endParaRPr>
          </a:p>
          <a:p>
            <a:pPr lvl="0">
              <a:spcBef>
                <a:spcPts val="0"/>
              </a:spcBef>
              <a:buNone/>
            </a:pPr>
            <a:endParaRPr/>
          </a:p>
        </p:txBody>
      </p:sp>
      <p:sp>
        <p:nvSpPr>
          <p:cNvPr id="410" name="Shape 410"/>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lin ang="5400012" scaled="0"/>
        </a:gradFill>
        <a:effectLst/>
      </p:bgPr>
    </p:bg>
    <p:spTree>
      <p:nvGrpSpPr>
        <p:cNvPr id="1" name="Shape 92"/>
        <p:cNvGrpSpPr/>
        <p:nvPr/>
      </p:nvGrpSpPr>
      <p:grpSpPr>
        <a:xfrm>
          <a:off x="0" y="0"/>
          <a:ext cx="0" cy="0"/>
          <a:chOff x="0" y="0"/>
          <a:chExt cx="0" cy="0"/>
        </a:xfrm>
      </p:grpSpPr>
      <p:sp>
        <p:nvSpPr>
          <p:cNvPr id="93" name="Shape 93"/>
          <p:cNvSpPr txBox="1">
            <a:spLocks noGrp="1"/>
          </p:cNvSpPr>
          <p:nvPr>
            <p:ph type="ctrTitle" idx="4294967295"/>
          </p:nvPr>
        </p:nvSpPr>
        <p:spPr>
          <a:xfrm>
            <a:off x="47375" y="-242950"/>
            <a:ext cx="3244500" cy="765900"/>
          </a:xfrm>
          <a:prstGeom prst="rect">
            <a:avLst/>
          </a:prstGeom>
        </p:spPr>
        <p:txBody>
          <a:bodyPr lIns="91425" tIns="91425" rIns="91425" bIns="91425" anchor="b" anchorCtr="0">
            <a:noAutofit/>
          </a:bodyPr>
          <a:lstStyle/>
          <a:p>
            <a:pPr lvl="0">
              <a:spcBef>
                <a:spcPts val="0"/>
              </a:spcBef>
              <a:buNone/>
            </a:pPr>
            <a:r>
              <a:rPr lang="en" sz="2400"/>
              <a:t>Our Big Idea:</a:t>
            </a:r>
          </a:p>
        </p:txBody>
      </p:sp>
      <p:sp>
        <p:nvSpPr>
          <p:cNvPr id="94" name="Shape 94"/>
          <p:cNvSpPr txBox="1">
            <a:spLocks noGrp="1"/>
          </p:cNvSpPr>
          <p:nvPr>
            <p:ph type="subTitle" idx="4294967295"/>
          </p:nvPr>
        </p:nvSpPr>
        <p:spPr>
          <a:xfrm>
            <a:off x="900200" y="2700550"/>
            <a:ext cx="8677500" cy="917400"/>
          </a:xfrm>
          <a:prstGeom prst="rect">
            <a:avLst/>
          </a:prstGeom>
        </p:spPr>
        <p:txBody>
          <a:bodyPr lIns="91425" tIns="91425" rIns="91425" bIns="91425" anchor="t" anchorCtr="0">
            <a:noAutofit/>
          </a:bodyPr>
          <a:lstStyle/>
          <a:p>
            <a:pPr lvl="0">
              <a:spcBef>
                <a:spcPts val="0"/>
              </a:spcBef>
              <a:buClr>
                <a:schemeClr val="dk1"/>
              </a:buClr>
              <a:buSzPct val="25000"/>
              <a:buFont typeface="Arial"/>
              <a:buNone/>
            </a:pPr>
            <a:r>
              <a:rPr lang="en" sz="6000">
                <a:latin typeface="Bungee"/>
                <a:ea typeface="Bungee"/>
                <a:cs typeface="Bungee"/>
                <a:sym typeface="Bungee"/>
              </a:rPr>
              <a:t>One-stop Centre </a:t>
            </a:r>
          </a:p>
          <a:p>
            <a:pPr lvl="0">
              <a:spcBef>
                <a:spcPts val="0"/>
              </a:spcBef>
              <a:buClr>
                <a:schemeClr val="dk1"/>
              </a:buClr>
              <a:buSzPct val="36666"/>
              <a:buFont typeface="Arial"/>
              <a:buNone/>
            </a:pPr>
            <a:r>
              <a:rPr lang="en" sz="3000" b="1"/>
              <a:t> </a:t>
            </a:r>
          </a:p>
        </p:txBody>
      </p:sp>
      <p:sp>
        <p:nvSpPr>
          <p:cNvPr id="95" name="Shape 95"/>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a:t>
            </a:fld>
            <a:endParaRPr lang="en"/>
          </a:p>
        </p:txBody>
      </p:sp>
      <p:sp>
        <p:nvSpPr>
          <p:cNvPr id="96" name="Shape 96"/>
          <p:cNvSpPr txBox="1"/>
          <p:nvPr/>
        </p:nvSpPr>
        <p:spPr>
          <a:xfrm>
            <a:off x="457200" y="3277650"/>
            <a:ext cx="8318700" cy="2082600"/>
          </a:xfrm>
          <a:prstGeom prst="rect">
            <a:avLst/>
          </a:prstGeom>
          <a:noFill/>
          <a:ln>
            <a:noFill/>
          </a:ln>
        </p:spPr>
        <p:txBody>
          <a:bodyPr lIns="91425" tIns="91425" rIns="91425" bIns="91425" anchor="ctr" anchorCtr="0">
            <a:noAutofit/>
          </a:bodyPr>
          <a:lstStyle/>
          <a:p>
            <a:pPr lvl="0" algn="ctr" rtl="0">
              <a:lnSpc>
                <a:spcPct val="115000"/>
              </a:lnSpc>
              <a:spcBef>
                <a:spcPts val="0"/>
              </a:spcBef>
              <a:spcAft>
                <a:spcPts val="1000"/>
              </a:spcAft>
              <a:buNone/>
            </a:pPr>
            <a:r>
              <a:rPr lang="en" sz="9600">
                <a:solidFill>
                  <a:schemeClr val="lt1"/>
                </a:solidFill>
                <a:latin typeface="Bungee"/>
                <a:ea typeface="Bungee"/>
                <a:cs typeface="Bungee"/>
                <a:sym typeface="Bungee"/>
              </a:rPr>
              <a:t>for Fun!</a:t>
            </a:r>
          </a:p>
        </p:txBody>
      </p:sp>
      <p:pic>
        <p:nvPicPr>
          <p:cNvPr id="97" name="Shape 97" descr="Image result for happy people cartoon png"/>
          <p:cNvPicPr preferRelativeResize="0"/>
          <p:nvPr/>
        </p:nvPicPr>
        <p:blipFill rotWithShape="1">
          <a:blip r:embed="rId3">
            <a:alphaModFix/>
          </a:blip>
          <a:srcRect b="17972"/>
          <a:stretch/>
        </p:blipFill>
        <p:spPr>
          <a:xfrm>
            <a:off x="1573937" y="55225"/>
            <a:ext cx="6085223" cy="2806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C002"/>
            </a:gs>
            <a:gs pos="100000">
              <a:srgbClr val="795B04"/>
            </a:gs>
          </a:gsLst>
          <a:path path="circle">
            <a:fillToRect l="50000" t="50000" r="50000" b="50000"/>
          </a:path>
          <a:tileRect/>
        </a:gradFill>
        <a:effectLst/>
      </p:bgPr>
    </p:bg>
    <p:spTree>
      <p:nvGrpSpPr>
        <p:cNvPr id="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flipH="1">
            <a:off x="4538425" y="210237"/>
            <a:ext cx="4723024" cy="4723024"/>
          </a:xfrm>
          <a:prstGeom prst="rect">
            <a:avLst/>
          </a:prstGeom>
          <a:noFill/>
          <a:ln>
            <a:noFill/>
          </a:ln>
        </p:spPr>
      </p:pic>
      <p:sp>
        <p:nvSpPr>
          <p:cNvPr id="103" name="Shape 103"/>
          <p:cNvSpPr txBox="1">
            <a:spLocks noGrp="1"/>
          </p:cNvSpPr>
          <p:nvPr>
            <p:ph type="title"/>
          </p:nvPr>
        </p:nvSpPr>
        <p:spPr>
          <a:xfrm>
            <a:off x="144775" y="395575"/>
            <a:ext cx="3546600" cy="1942500"/>
          </a:xfrm>
          <a:prstGeom prst="rect">
            <a:avLst/>
          </a:prstGeom>
        </p:spPr>
        <p:txBody>
          <a:bodyPr lIns="91425" tIns="91425" rIns="91425" bIns="91425" anchor="b" anchorCtr="0">
            <a:noAutofit/>
          </a:bodyPr>
          <a:lstStyle/>
          <a:p>
            <a:pPr lvl="0">
              <a:spcBef>
                <a:spcPts val="0"/>
              </a:spcBef>
              <a:buNone/>
            </a:pPr>
            <a:r>
              <a:rPr lang="en" sz="8000" b="0">
                <a:latin typeface="Comfortaa"/>
                <a:ea typeface="Comfortaa"/>
                <a:cs typeface="Comfortaa"/>
                <a:sym typeface="Comfortaa"/>
              </a:rPr>
              <a:t>HTNS’</a:t>
            </a:r>
            <a:r>
              <a:rPr lang="en" sz="4000" b="0">
                <a:latin typeface="Comfortaa"/>
                <a:ea typeface="Comfortaa"/>
                <a:cs typeface="Comfortaa"/>
                <a:sym typeface="Comfortaa"/>
              </a:rPr>
              <a:t/>
            </a:r>
            <a:br>
              <a:rPr lang="en" sz="4000" b="0">
                <a:latin typeface="Comfortaa"/>
                <a:ea typeface="Comfortaa"/>
                <a:cs typeface="Comfortaa"/>
                <a:sym typeface="Comfortaa"/>
              </a:rPr>
            </a:br>
            <a:endParaRPr lang="en" sz="4000" b="0">
              <a:latin typeface="Comfortaa"/>
              <a:ea typeface="Comfortaa"/>
              <a:cs typeface="Comfortaa"/>
              <a:sym typeface="Comfortaa"/>
            </a:endParaRPr>
          </a:p>
        </p:txBody>
      </p:sp>
      <p:sp>
        <p:nvSpPr>
          <p:cNvPr id="104" name="Shape 104"/>
          <p:cNvSpPr txBox="1"/>
          <p:nvPr/>
        </p:nvSpPr>
        <p:spPr>
          <a:xfrm>
            <a:off x="144775" y="1452725"/>
            <a:ext cx="6421200" cy="1593600"/>
          </a:xfrm>
          <a:prstGeom prst="rect">
            <a:avLst/>
          </a:prstGeom>
          <a:noFill/>
          <a:ln>
            <a:noFill/>
          </a:ln>
        </p:spPr>
        <p:txBody>
          <a:bodyPr lIns="91425" tIns="91425" rIns="91425" bIns="91425" anchor="t" anchorCtr="0">
            <a:noAutofit/>
          </a:bodyPr>
          <a:lstStyle/>
          <a:p>
            <a:pPr lvl="0">
              <a:spcBef>
                <a:spcPts val="0"/>
              </a:spcBef>
              <a:buNone/>
            </a:pPr>
            <a:r>
              <a:rPr lang="en" sz="6800">
                <a:solidFill>
                  <a:srgbClr val="FFFFFF"/>
                </a:solidFill>
                <a:latin typeface="Comfortaa"/>
                <a:ea typeface="Comfortaa"/>
                <a:cs typeface="Comfortaa"/>
                <a:sym typeface="Comfortaa"/>
              </a:rPr>
              <a:t>ULTIMATE</a:t>
            </a:r>
          </a:p>
        </p:txBody>
      </p:sp>
      <p:sp>
        <p:nvSpPr>
          <p:cNvPr id="105" name="Shape 105"/>
          <p:cNvSpPr txBox="1"/>
          <p:nvPr/>
        </p:nvSpPr>
        <p:spPr>
          <a:xfrm>
            <a:off x="264500" y="2685625"/>
            <a:ext cx="4493400" cy="1320300"/>
          </a:xfrm>
          <a:prstGeom prst="rect">
            <a:avLst/>
          </a:prstGeom>
          <a:noFill/>
          <a:ln>
            <a:noFill/>
          </a:ln>
        </p:spPr>
        <p:txBody>
          <a:bodyPr lIns="91425" tIns="91425" rIns="91425" bIns="91425" anchor="t" anchorCtr="0">
            <a:noAutofit/>
          </a:bodyPr>
          <a:lstStyle/>
          <a:p>
            <a:pPr lvl="0">
              <a:spcBef>
                <a:spcPts val="0"/>
              </a:spcBef>
              <a:buNone/>
            </a:pPr>
            <a:r>
              <a:rPr lang="en" sz="8000">
                <a:solidFill>
                  <a:srgbClr val="FFE599"/>
                </a:solidFill>
                <a:latin typeface="Press Start 2P"/>
                <a:ea typeface="Press Start 2P"/>
                <a:cs typeface="Press Start 2P"/>
                <a:sym typeface="Press Start 2P"/>
              </a:rPr>
              <a:t>N</a:t>
            </a:r>
            <a:r>
              <a:rPr lang="en" sz="8000">
                <a:solidFill>
                  <a:srgbClr val="FFD966"/>
                </a:solidFill>
                <a:latin typeface="Press Start 2P"/>
                <a:ea typeface="Press Start 2P"/>
                <a:cs typeface="Press Start 2P"/>
                <a:sym typeface="Press Start 2P"/>
              </a:rPr>
              <a:t>E</a:t>
            </a:r>
            <a:r>
              <a:rPr lang="en" sz="8000">
                <a:solidFill>
                  <a:srgbClr val="F1C232"/>
                </a:solidFill>
                <a:latin typeface="Press Start 2P"/>
                <a:ea typeface="Press Start 2P"/>
                <a:cs typeface="Press Start 2P"/>
                <a:sym typeface="Press Start 2P"/>
              </a:rPr>
              <a:t>R</a:t>
            </a:r>
            <a:r>
              <a:rPr lang="en" sz="8000">
                <a:solidFill>
                  <a:srgbClr val="BF9000"/>
                </a:solidFill>
                <a:latin typeface="Press Start 2P"/>
                <a:ea typeface="Press Start 2P"/>
                <a:cs typeface="Press Start 2P"/>
                <a:sym typeface="Press Start 2P"/>
              </a:rPr>
              <a:t>F</a:t>
            </a:r>
          </a:p>
        </p:txBody>
      </p:sp>
      <p:sp>
        <p:nvSpPr>
          <p:cNvPr id="106" name="Shape 106"/>
          <p:cNvSpPr txBox="1"/>
          <p:nvPr/>
        </p:nvSpPr>
        <p:spPr>
          <a:xfrm>
            <a:off x="264500" y="3750650"/>
            <a:ext cx="6528000" cy="1426200"/>
          </a:xfrm>
          <a:prstGeom prst="rect">
            <a:avLst/>
          </a:prstGeom>
          <a:noFill/>
          <a:ln>
            <a:noFill/>
          </a:ln>
        </p:spPr>
        <p:txBody>
          <a:bodyPr lIns="91425" tIns="91425" rIns="91425" bIns="91425" anchor="t" anchorCtr="0">
            <a:noAutofit/>
          </a:bodyPr>
          <a:lstStyle/>
          <a:p>
            <a:pPr lvl="0">
              <a:spcBef>
                <a:spcPts val="0"/>
              </a:spcBef>
              <a:buNone/>
            </a:pPr>
            <a:r>
              <a:rPr lang="en" sz="8000">
                <a:solidFill>
                  <a:srgbClr val="BF9000"/>
                </a:solidFill>
                <a:latin typeface="Press Start 2P"/>
                <a:ea typeface="Press Start 2P"/>
                <a:cs typeface="Press Start 2P"/>
                <a:sym typeface="Press Start 2P"/>
              </a:rPr>
              <a:t>B</a:t>
            </a:r>
            <a:r>
              <a:rPr lang="en" sz="8000">
                <a:solidFill>
                  <a:srgbClr val="F1C232"/>
                </a:solidFill>
                <a:latin typeface="Press Start 2P"/>
                <a:ea typeface="Press Start 2P"/>
                <a:cs typeface="Press Start 2P"/>
                <a:sym typeface="Press Start 2P"/>
              </a:rPr>
              <a:t>A</a:t>
            </a:r>
            <a:r>
              <a:rPr lang="en" sz="8000">
                <a:solidFill>
                  <a:srgbClr val="FFD966"/>
                </a:solidFill>
                <a:latin typeface="Press Start 2P"/>
                <a:ea typeface="Press Start 2P"/>
                <a:cs typeface="Press Start 2P"/>
                <a:sym typeface="Press Start 2P"/>
              </a:rPr>
              <a:t>T</a:t>
            </a:r>
            <a:r>
              <a:rPr lang="en" sz="8000">
                <a:solidFill>
                  <a:srgbClr val="FFE599"/>
                </a:solidFill>
                <a:latin typeface="Press Start 2P"/>
                <a:ea typeface="Press Start 2P"/>
                <a:cs typeface="Press Start 2P"/>
                <a:sym typeface="Press Start 2P"/>
              </a:rPr>
              <a:t>T</a:t>
            </a:r>
            <a:r>
              <a:rPr lang="en" sz="8000">
                <a:solidFill>
                  <a:srgbClr val="FFF2CC"/>
                </a:solidFill>
                <a:latin typeface="Press Start 2P"/>
                <a:ea typeface="Press Start 2P"/>
                <a:cs typeface="Press Start 2P"/>
                <a:sym typeface="Press Start 2P"/>
              </a:rPr>
              <a:t>L</a:t>
            </a:r>
            <a:r>
              <a:rPr lang="en" sz="8000">
                <a:solidFill>
                  <a:srgbClr val="FFE599"/>
                </a:solidFill>
                <a:latin typeface="Press Start 2P"/>
                <a:ea typeface="Press Start 2P"/>
                <a:cs typeface="Press Start 2P"/>
                <a:sym typeface="Press Start 2P"/>
              </a:rPr>
              <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110"/>
        <p:cNvGrpSpPr/>
        <p:nvPr/>
      </p:nvGrpSpPr>
      <p:grpSpPr>
        <a:xfrm>
          <a:off x="0" y="0"/>
          <a:ext cx="0" cy="0"/>
          <a:chOff x="0" y="0"/>
          <a:chExt cx="0" cy="0"/>
        </a:xfrm>
      </p:grpSpPr>
      <p:sp>
        <p:nvSpPr>
          <p:cNvPr id="111" name="Shape 111"/>
          <p:cNvSpPr txBox="1"/>
          <p:nvPr/>
        </p:nvSpPr>
        <p:spPr>
          <a:xfrm>
            <a:off x="1512000" y="-60650"/>
            <a:ext cx="6120000" cy="1058100"/>
          </a:xfrm>
          <a:prstGeom prst="rect">
            <a:avLst/>
          </a:prstGeom>
          <a:noFill/>
          <a:ln>
            <a:noFill/>
          </a:ln>
        </p:spPr>
        <p:txBody>
          <a:bodyPr lIns="91425" tIns="91425" rIns="91425" bIns="91425" anchor="t" anchorCtr="0">
            <a:noAutofit/>
          </a:bodyPr>
          <a:lstStyle/>
          <a:p>
            <a:pPr lvl="0">
              <a:spcBef>
                <a:spcPts val="0"/>
              </a:spcBef>
              <a:buNone/>
            </a:pPr>
            <a:r>
              <a:rPr lang="en" sz="8000">
                <a:solidFill>
                  <a:srgbClr val="FFFFFF"/>
                </a:solidFill>
                <a:latin typeface="Comfortaa"/>
                <a:ea typeface="Comfortaa"/>
                <a:cs typeface="Comfortaa"/>
                <a:sym typeface="Comfortaa"/>
              </a:rPr>
              <a:t>Mechanics</a:t>
            </a:r>
          </a:p>
        </p:txBody>
      </p:sp>
      <p:sp>
        <p:nvSpPr>
          <p:cNvPr id="112" name="Shape 112"/>
          <p:cNvSpPr/>
          <p:nvPr/>
        </p:nvSpPr>
        <p:spPr>
          <a:xfrm>
            <a:off x="76200" y="1602500"/>
            <a:ext cx="2115900" cy="1318500"/>
          </a:xfrm>
          <a:prstGeom prst="roundRect">
            <a:avLst>
              <a:gd name="adj" fmla="val 16667"/>
            </a:avLst>
          </a:prstGeom>
          <a:solidFill>
            <a:srgbClr val="F6B26B"/>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000" b="1">
                <a:latin typeface="Comfortaa"/>
                <a:ea typeface="Comfortaa"/>
                <a:cs typeface="Comfortaa"/>
                <a:sym typeface="Comfortaa"/>
              </a:rPr>
              <a:t/>
            </a:r>
            <a:br>
              <a:rPr lang="en" sz="2000" b="1">
                <a:latin typeface="Comfortaa"/>
                <a:ea typeface="Comfortaa"/>
                <a:cs typeface="Comfortaa"/>
                <a:sym typeface="Comfortaa"/>
              </a:rPr>
            </a:br>
            <a:r>
              <a:rPr lang="en" sz="2000" b="1">
                <a:latin typeface="Comfortaa"/>
                <a:ea typeface="Comfortaa"/>
                <a:cs typeface="Comfortaa"/>
                <a:sym typeface="Comfortaa"/>
              </a:rPr>
              <a:t>Qualifying Rounds</a:t>
            </a:r>
          </a:p>
          <a:p>
            <a:pPr lvl="0">
              <a:spcBef>
                <a:spcPts val="0"/>
              </a:spcBef>
              <a:buNone/>
            </a:pPr>
            <a:endParaRPr>
              <a:latin typeface="Comfortaa"/>
              <a:ea typeface="Comfortaa"/>
              <a:cs typeface="Comfortaa"/>
              <a:sym typeface="Comfortaa"/>
            </a:endParaRPr>
          </a:p>
        </p:txBody>
      </p:sp>
      <p:sp>
        <p:nvSpPr>
          <p:cNvPr id="113" name="Shape 113"/>
          <p:cNvSpPr/>
          <p:nvPr/>
        </p:nvSpPr>
        <p:spPr>
          <a:xfrm>
            <a:off x="2257275" y="1953125"/>
            <a:ext cx="1090500" cy="634800"/>
          </a:xfrm>
          <a:prstGeom prst="rightArrow">
            <a:avLst>
              <a:gd name="adj1" fmla="val 50000"/>
              <a:gd name="adj2" fmla="val 50000"/>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12950" y="1602500"/>
            <a:ext cx="2115900" cy="1318500"/>
          </a:xfrm>
          <a:prstGeom prst="roundRect">
            <a:avLst>
              <a:gd name="adj" fmla="val 16667"/>
            </a:avLst>
          </a:prstGeom>
          <a:solidFill>
            <a:srgbClr val="E06666"/>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latin typeface="Comfortaa"/>
                <a:ea typeface="Comfortaa"/>
                <a:cs typeface="Comfortaa"/>
                <a:sym typeface="Comfortaa"/>
              </a:rPr>
              <a:t/>
            </a:r>
            <a:br>
              <a:rPr lang="en" sz="2000" b="1">
                <a:latin typeface="Comfortaa"/>
                <a:ea typeface="Comfortaa"/>
                <a:cs typeface="Comfortaa"/>
                <a:sym typeface="Comfortaa"/>
              </a:rPr>
            </a:br>
            <a:r>
              <a:rPr lang="en" sz="2000" b="1">
                <a:latin typeface="Comfortaa"/>
                <a:ea typeface="Comfortaa"/>
                <a:cs typeface="Comfortaa"/>
                <a:sym typeface="Comfortaa"/>
              </a:rPr>
              <a:t>Top 5 Teams</a:t>
            </a:r>
          </a:p>
          <a:p>
            <a:pPr lvl="0" rtl="0">
              <a:spcBef>
                <a:spcPts val="0"/>
              </a:spcBef>
              <a:buNone/>
            </a:pPr>
            <a:endParaRPr>
              <a:latin typeface="Comfortaa"/>
              <a:ea typeface="Comfortaa"/>
              <a:cs typeface="Comfortaa"/>
              <a:sym typeface="Comfortaa"/>
            </a:endParaRPr>
          </a:p>
        </p:txBody>
      </p:sp>
      <p:sp>
        <p:nvSpPr>
          <p:cNvPr id="115" name="Shape 115"/>
          <p:cNvSpPr/>
          <p:nvPr/>
        </p:nvSpPr>
        <p:spPr>
          <a:xfrm>
            <a:off x="5670225" y="1953125"/>
            <a:ext cx="1090500" cy="634800"/>
          </a:xfrm>
          <a:prstGeom prst="rightArrow">
            <a:avLst>
              <a:gd name="adj1" fmla="val 50000"/>
              <a:gd name="adj2" fmla="val 50000"/>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6825900" y="1611275"/>
            <a:ext cx="2115900" cy="1318500"/>
          </a:xfrm>
          <a:prstGeom prst="roundRect">
            <a:avLst>
              <a:gd name="adj" fmla="val 16667"/>
            </a:avLst>
          </a:prstGeom>
          <a:solidFill>
            <a:srgbClr val="3D85C6"/>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a:latin typeface="Comfortaa"/>
                <a:ea typeface="Comfortaa"/>
                <a:cs typeface="Comfortaa"/>
                <a:sym typeface="Comfortaa"/>
              </a:rPr>
              <a:t/>
            </a:r>
            <a:br>
              <a:rPr lang="en" sz="2000" b="1">
                <a:latin typeface="Comfortaa"/>
                <a:ea typeface="Comfortaa"/>
                <a:cs typeface="Comfortaa"/>
                <a:sym typeface="Comfortaa"/>
              </a:rPr>
            </a:br>
            <a:r>
              <a:rPr lang="en" sz="2000" b="1">
                <a:latin typeface="Comfortaa"/>
                <a:ea typeface="Comfortaa"/>
                <a:cs typeface="Comfortaa"/>
                <a:sym typeface="Comfortaa"/>
              </a:rPr>
              <a:t>Ultimate</a:t>
            </a:r>
            <a:br>
              <a:rPr lang="en" sz="2000" b="1">
                <a:latin typeface="Comfortaa"/>
                <a:ea typeface="Comfortaa"/>
                <a:cs typeface="Comfortaa"/>
                <a:sym typeface="Comfortaa"/>
              </a:rPr>
            </a:br>
            <a:r>
              <a:rPr lang="en" sz="2000" b="1">
                <a:latin typeface="Comfortaa"/>
                <a:ea typeface="Comfortaa"/>
                <a:cs typeface="Comfortaa"/>
                <a:sym typeface="Comfortaa"/>
              </a:rPr>
              <a:t>NERF</a:t>
            </a:r>
          </a:p>
          <a:p>
            <a:pPr lvl="0" algn="ctr" rtl="0">
              <a:spcBef>
                <a:spcPts val="0"/>
              </a:spcBef>
              <a:buNone/>
            </a:pPr>
            <a:r>
              <a:rPr lang="en" sz="2000" b="1">
                <a:latin typeface="Comfortaa"/>
                <a:ea typeface="Comfortaa"/>
                <a:cs typeface="Comfortaa"/>
                <a:sym typeface="Comfortaa"/>
              </a:rPr>
              <a:t>Battle!</a:t>
            </a:r>
          </a:p>
          <a:p>
            <a:pPr lvl="0" rtl="0">
              <a:spcBef>
                <a:spcPts val="0"/>
              </a:spcBef>
              <a:buNone/>
            </a:pPr>
            <a:endParaRPr>
              <a:latin typeface="Comfortaa"/>
              <a:ea typeface="Comfortaa"/>
              <a:cs typeface="Comfortaa"/>
              <a:sym typeface="Comfortaa"/>
            </a:endParaRPr>
          </a:p>
        </p:txBody>
      </p:sp>
      <p:sp>
        <p:nvSpPr>
          <p:cNvPr id="117" name="Shape 117"/>
          <p:cNvSpPr/>
          <p:nvPr/>
        </p:nvSpPr>
        <p:spPr>
          <a:xfrm>
            <a:off x="437700" y="3147925"/>
            <a:ext cx="8268600" cy="358200"/>
          </a:xfrm>
          <a:prstGeom prst="leftRightArrow">
            <a:avLst>
              <a:gd name="adj1" fmla="val 50000"/>
              <a:gd name="adj2" fmla="val 50000"/>
            </a:avLst>
          </a:prstGeom>
          <a:solidFill>
            <a:srgbClr val="8E7CC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txBox="1"/>
          <p:nvPr/>
        </p:nvSpPr>
        <p:spPr>
          <a:xfrm>
            <a:off x="2463150" y="3428250"/>
            <a:ext cx="4217700" cy="1139400"/>
          </a:xfrm>
          <a:prstGeom prst="rect">
            <a:avLst/>
          </a:prstGeom>
          <a:noFill/>
          <a:ln>
            <a:noFill/>
          </a:ln>
        </p:spPr>
        <p:txBody>
          <a:bodyPr lIns="91425" tIns="91425" rIns="91425" bIns="91425" anchor="t" anchorCtr="0">
            <a:noAutofit/>
          </a:bodyPr>
          <a:lstStyle/>
          <a:p>
            <a:pPr lvl="0" algn="ctr">
              <a:spcBef>
                <a:spcPts val="0"/>
              </a:spcBef>
              <a:buNone/>
            </a:pPr>
            <a:r>
              <a:rPr lang="en" sz="2000">
                <a:solidFill>
                  <a:srgbClr val="FFFFFF"/>
                </a:solidFill>
                <a:latin typeface="Comfortaa"/>
                <a:ea typeface="Comfortaa"/>
                <a:cs typeface="Comfortaa"/>
                <a:sym typeface="Comfortaa"/>
              </a:rPr>
              <a:t>HomeTeamNS Bukit Batok</a:t>
            </a:r>
          </a:p>
          <a:p>
            <a:pPr lvl="0" algn="ctr" rtl="0">
              <a:spcBef>
                <a:spcPts val="0"/>
              </a:spcBef>
              <a:buNone/>
            </a:pPr>
            <a:r>
              <a:rPr lang="en" sz="2000">
                <a:solidFill>
                  <a:srgbClr val="FFFFFF"/>
                </a:solidFill>
                <a:latin typeface="Comfortaa"/>
                <a:ea typeface="Comfortaa"/>
                <a:cs typeface="Comfortaa"/>
                <a:sym typeface="Comfortaa"/>
              </a:rPr>
              <a:t>Saturday </a:t>
            </a:r>
          </a:p>
          <a:p>
            <a:pPr lvl="0" algn="ctr">
              <a:spcBef>
                <a:spcPts val="0"/>
              </a:spcBef>
              <a:buNone/>
            </a:pPr>
            <a:r>
              <a:rPr lang="en" sz="2000">
                <a:solidFill>
                  <a:srgbClr val="FFFFFF"/>
                </a:solidFill>
                <a:latin typeface="Comfortaa"/>
                <a:ea typeface="Comfortaa"/>
                <a:cs typeface="Comfortaa"/>
                <a:sym typeface="Comfortaa"/>
              </a:rPr>
              <a:t>12th August 2017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lin ang="5400012" scaled="0"/>
        </a:gradFill>
        <a:effectLst/>
      </p:bgPr>
    </p:bg>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a:t>
            </a:fld>
            <a:endParaRPr lang="en"/>
          </a:p>
        </p:txBody>
      </p:sp>
      <p:sp>
        <p:nvSpPr>
          <p:cNvPr id="124" name="Shape 124"/>
          <p:cNvSpPr txBox="1"/>
          <p:nvPr/>
        </p:nvSpPr>
        <p:spPr>
          <a:xfrm>
            <a:off x="1640850" y="42700"/>
            <a:ext cx="7575900" cy="1507800"/>
          </a:xfrm>
          <a:prstGeom prst="rect">
            <a:avLst/>
          </a:prstGeom>
          <a:noFill/>
          <a:ln>
            <a:noFill/>
          </a:ln>
        </p:spPr>
        <p:txBody>
          <a:bodyPr lIns="91425" tIns="91425" rIns="91425" bIns="91425" anchor="t" anchorCtr="0">
            <a:noAutofit/>
          </a:bodyPr>
          <a:lstStyle/>
          <a:p>
            <a:pPr lvl="0">
              <a:spcBef>
                <a:spcPts val="0"/>
              </a:spcBef>
              <a:buNone/>
            </a:pPr>
            <a:r>
              <a:rPr lang="en" sz="8000">
                <a:solidFill>
                  <a:srgbClr val="FFFFFF"/>
                </a:solidFill>
                <a:latin typeface="Shrikhand"/>
                <a:ea typeface="Shrikhand"/>
                <a:cs typeface="Shrikhand"/>
                <a:sym typeface="Shrikhand"/>
              </a:rPr>
              <a:t>Qualifiers:</a:t>
            </a:r>
          </a:p>
        </p:txBody>
      </p:sp>
      <p:sp>
        <p:nvSpPr>
          <p:cNvPr id="125" name="Shape 125"/>
          <p:cNvSpPr/>
          <p:nvPr/>
        </p:nvSpPr>
        <p:spPr>
          <a:xfrm>
            <a:off x="857025" y="1608675"/>
            <a:ext cx="7575900" cy="744900"/>
          </a:xfrm>
          <a:prstGeom prst="chevron">
            <a:avLst>
              <a:gd name="adj" fmla="val 50000"/>
            </a:avLst>
          </a:prstGeom>
          <a:solidFill>
            <a:srgbClr val="B6D7A8"/>
          </a:solidFill>
          <a:ln w="38100" cap="flat" cmpd="sng">
            <a:solidFill>
              <a:srgbClr val="EFEFEF"/>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600" b="1">
                <a:latin typeface="Comfortaa"/>
                <a:ea typeface="Comfortaa"/>
                <a:cs typeface="Comfortaa"/>
                <a:sym typeface="Comfortaa"/>
              </a:rPr>
              <a:t>#1  Roll The Hose</a:t>
            </a:r>
          </a:p>
        </p:txBody>
      </p:sp>
      <p:sp>
        <p:nvSpPr>
          <p:cNvPr id="126" name="Shape 126"/>
          <p:cNvSpPr/>
          <p:nvPr/>
        </p:nvSpPr>
        <p:spPr>
          <a:xfrm flipH="1">
            <a:off x="857025" y="2610575"/>
            <a:ext cx="7575900" cy="744900"/>
          </a:xfrm>
          <a:prstGeom prst="chevron">
            <a:avLst>
              <a:gd name="adj" fmla="val 50000"/>
            </a:avLst>
          </a:prstGeom>
          <a:solidFill>
            <a:srgbClr val="93C47D"/>
          </a:solidFill>
          <a:ln w="38100" cap="flat" cmpd="sng">
            <a:solidFill>
              <a:srgbClr val="EFEFEF"/>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600" b="1">
                <a:latin typeface="Comfortaa"/>
                <a:ea typeface="Comfortaa"/>
                <a:cs typeface="Comfortaa"/>
                <a:sym typeface="Comfortaa"/>
              </a:rPr>
              <a:t>#2  Changing Uniform</a:t>
            </a:r>
          </a:p>
        </p:txBody>
      </p:sp>
      <p:sp>
        <p:nvSpPr>
          <p:cNvPr id="127" name="Shape 127"/>
          <p:cNvSpPr/>
          <p:nvPr/>
        </p:nvSpPr>
        <p:spPr>
          <a:xfrm>
            <a:off x="857025" y="3612475"/>
            <a:ext cx="7575900" cy="744900"/>
          </a:xfrm>
          <a:prstGeom prst="chevron">
            <a:avLst>
              <a:gd name="adj" fmla="val 50000"/>
            </a:avLst>
          </a:prstGeom>
          <a:solidFill>
            <a:srgbClr val="6AA84F"/>
          </a:solidFill>
          <a:ln w="38100" cap="flat" cmpd="sng">
            <a:solidFill>
              <a:srgbClr val="EFEFEF"/>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600" b="1">
                <a:latin typeface="Comfortaa"/>
                <a:ea typeface="Comfortaa"/>
                <a:cs typeface="Comfortaa"/>
                <a:sym typeface="Comfortaa"/>
              </a:rPr>
              <a:t>#3  Obstacle Course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path path="circle">
            <a:fillToRect l="50000" t="50000" r="50000" b="50000"/>
          </a:path>
          <a:tileRect/>
        </a:gradFill>
        <a:effectLst/>
      </p:bgPr>
    </p:bg>
    <p:spTree>
      <p:nvGrpSpPr>
        <p:cNvPr id="1" name="Shape 131"/>
        <p:cNvGrpSpPr/>
        <p:nvPr/>
      </p:nvGrpSpPr>
      <p:grpSpPr>
        <a:xfrm>
          <a:off x="0" y="0"/>
          <a:ext cx="0" cy="0"/>
          <a:chOff x="0" y="0"/>
          <a:chExt cx="0" cy="0"/>
        </a:xfrm>
      </p:grpSpPr>
      <p:sp>
        <p:nvSpPr>
          <p:cNvPr id="132" name="Shape 132"/>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a:t>
            </a:fld>
            <a:endParaRPr lang="en"/>
          </a:p>
        </p:txBody>
      </p:sp>
      <p:pic>
        <p:nvPicPr>
          <p:cNvPr id="133" name="Shape 133"/>
          <p:cNvPicPr preferRelativeResize="0"/>
          <p:nvPr/>
        </p:nvPicPr>
        <p:blipFill>
          <a:blip r:embed="rId3">
            <a:alphaModFix/>
          </a:blip>
          <a:stretch>
            <a:fillRect/>
          </a:stretch>
        </p:blipFill>
        <p:spPr>
          <a:xfrm>
            <a:off x="6116875" y="2872325"/>
            <a:ext cx="2933775" cy="2586350"/>
          </a:xfrm>
          <a:prstGeom prst="rect">
            <a:avLst/>
          </a:prstGeom>
          <a:noFill/>
          <a:ln>
            <a:noFill/>
          </a:ln>
        </p:spPr>
      </p:pic>
      <p:pic>
        <p:nvPicPr>
          <p:cNvPr id="134" name="Shape 134"/>
          <p:cNvPicPr preferRelativeResize="0"/>
          <p:nvPr/>
        </p:nvPicPr>
        <p:blipFill>
          <a:blip r:embed="rId4">
            <a:alphaModFix/>
          </a:blip>
          <a:stretch>
            <a:fillRect/>
          </a:stretch>
        </p:blipFill>
        <p:spPr>
          <a:xfrm>
            <a:off x="457200" y="3023262"/>
            <a:ext cx="1612724" cy="1612724"/>
          </a:xfrm>
          <a:prstGeom prst="rect">
            <a:avLst/>
          </a:prstGeom>
          <a:noFill/>
          <a:ln>
            <a:noFill/>
          </a:ln>
        </p:spPr>
      </p:pic>
      <p:pic>
        <p:nvPicPr>
          <p:cNvPr id="135" name="Shape 135"/>
          <p:cNvPicPr preferRelativeResize="0"/>
          <p:nvPr/>
        </p:nvPicPr>
        <p:blipFill>
          <a:blip r:embed="rId5">
            <a:alphaModFix/>
          </a:blip>
          <a:stretch>
            <a:fillRect/>
          </a:stretch>
        </p:blipFill>
        <p:spPr>
          <a:xfrm>
            <a:off x="367224" y="1413612"/>
            <a:ext cx="1374475" cy="1374475"/>
          </a:xfrm>
          <a:prstGeom prst="rect">
            <a:avLst/>
          </a:prstGeom>
          <a:noFill/>
          <a:ln>
            <a:noFill/>
          </a:ln>
        </p:spPr>
      </p:pic>
      <p:pic>
        <p:nvPicPr>
          <p:cNvPr id="136" name="Shape 136"/>
          <p:cNvPicPr preferRelativeResize="0"/>
          <p:nvPr/>
        </p:nvPicPr>
        <p:blipFill>
          <a:blip r:embed="rId6">
            <a:alphaModFix/>
          </a:blip>
          <a:stretch>
            <a:fillRect/>
          </a:stretch>
        </p:blipFill>
        <p:spPr>
          <a:xfrm>
            <a:off x="6700575" y="1664300"/>
            <a:ext cx="873100" cy="873100"/>
          </a:xfrm>
          <a:prstGeom prst="rect">
            <a:avLst/>
          </a:prstGeom>
          <a:noFill/>
          <a:ln>
            <a:noFill/>
          </a:ln>
        </p:spPr>
      </p:pic>
      <p:pic>
        <p:nvPicPr>
          <p:cNvPr id="137" name="Shape 137"/>
          <p:cNvPicPr preferRelativeResize="0"/>
          <p:nvPr/>
        </p:nvPicPr>
        <p:blipFill>
          <a:blip r:embed="rId6">
            <a:alphaModFix/>
          </a:blip>
          <a:stretch>
            <a:fillRect/>
          </a:stretch>
        </p:blipFill>
        <p:spPr>
          <a:xfrm>
            <a:off x="7147212" y="3135825"/>
            <a:ext cx="873100" cy="873100"/>
          </a:xfrm>
          <a:prstGeom prst="rect">
            <a:avLst/>
          </a:prstGeom>
          <a:noFill/>
          <a:ln>
            <a:noFill/>
          </a:ln>
        </p:spPr>
      </p:pic>
      <p:pic>
        <p:nvPicPr>
          <p:cNvPr id="138" name="Shape 138"/>
          <p:cNvPicPr preferRelativeResize="0"/>
          <p:nvPr/>
        </p:nvPicPr>
        <p:blipFill>
          <a:blip r:embed="rId6">
            <a:alphaModFix/>
          </a:blip>
          <a:stretch>
            <a:fillRect/>
          </a:stretch>
        </p:blipFill>
        <p:spPr>
          <a:xfrm>
            <a:off x="1857275" y="1664300"/>
            <a:ext cx="873100" cy="873100"/>
          </a:xfrm>
          <a:prstGeom prst="rect">
            <a:avLst/>
          </a:prstGeom>
          <a:noFill/>
          <a:ln>
            <a:noFill/>
          </a:ln>
        </p:spPr>
      </p:pic>
      <p:pic>
        <p:nvPicPr>
          <p:cNvPr id="139" name="Shape 139"/>
          <p:cNvPicPr preferRelativeResize="0"/>
          <p:nvPr/>
        </p:nvPicPr>
        <p:blipFill>
          <a:blip r:embed="rId6">
            <a:alphaModFix/>
          </a:blip>
          <a:stretch>
            <a:fillRect/>
          </a:stretch>
        </p:blipFill>
        <p:spPr>
          <a:xfrm>
            <a:off x="1741700" y="3489425"/>
            <a:ext cx="873100" cy="873100"/>
          </a:xfrm>
          <a:prstGeom prst="rect">
            <a:avLst/>
          </a:prstGeom>
          <a:noFill/>
          <a:ln>
            <a:noFill/>
          </a:ln>
        </p:spPr>
      </p:pic>
      <p:pic>
        <p:nvPicPr>
          <p:cNvPr id="140" name="Shape 140"/>
          <p:cNvPicPr preferRelativeResize="0"/>
          <p:nvPr/>
        </p:nvPicPr>
        <p:blipFill>
          <a:blip r:embed="rId7">
            <a:alphaModFix/>
          </a:blip>
          <a:stretch>
            <a:fillRect/>
          </a:stretch>
        </p:blipFill>
        <p:spPr>
          <a:xfrm>
            <a:off x="7573675" y="1362362"/>
            <a:ext cx="1476975" cy="1476975"/>
          </a:xfrm>
          <a:prstGeom prst="rect">
            <a:avLst/>
          </a:prstGeom>
          <a:noFill/>
          <a:ln>
            <a:noFill/>
          </a:ln>
        </p:spPr>
      </p:pic>
      <p:pic>
        <p:nvPicPr>
          <p:cNvPr id="141" name="Shape 141"/>
          <p:cNvPicPr preferRelativeResize="0"/>
          <p:nvPr/>
        </p:nvPicPr>
        <p:blipFill>
          <a:blip r:embed="rId8">
            <a:alphaModFix/>
          </a:blip>
          <a:stretch>
            <a:fillRect/>
          </a:stretch>
        </p:blipFill>
        <p:spPr>
          <a:xfrm>
            <a:off x="3707270" y="2457925"/>
            <a:ext cx="1317125" cy="1317125"/>
          </a:xfrm>
          <a:prstGeom prst="rect">
            <a:avLst/>
          </a:prstGeom>
          <a:noFill/>
          <a:ln>
            <a:noFill/>
          </a:ln>
        </p:spPr>
      </p:pic>
      <p:pic>
        <p:nvPicPr>
          <p:cNvPr id="142" name="Shape 142"/>
          <p:cNvPicPr preferRelativeResize="0"/>
          <p:nvPr/>
        </p:nvPicPr>
        <p:blipFill>
          <a:blip r:embed="rId6">
            <a:alphaModFix/>
          </a:blip>
          <a:stretch>
            <a:fillRect/>
          </a:stretch>
        </p:blipFill>
        <p:spPr>
          <a:xfrm>
            <a:off x="5024400" y="2262725"/>
            <a:ext cx="873100" cy="873100"/>
          </a:xfrm>
          <a:prstGeom prst="rect">
            <a:avLst/>
          </a:prstGeom>
          <a:noFill/>
          <a:ln>
            <a:noFill/>
          </a:ln>
        </p:spPr>
      </p:pic>
      <p:sp>
        <p:nvSpPr>
          <p:cNvPr id="143" name="Shape 143"/>
          <p:cNvSpPr txBox="1"/>
          <p:nvPr/>
        </p:nvSpPr>
        <p:spPr>
          <a:xfrm>
            <a:off x="2890637" y="0"/>
            <a:ext cx="3362700" cy="1049100"/>
          </a:xfrm>
          <a:prstGeom prst="rect">
            <a:avLst/>
          </a:prstGeom>
          <a:noFill/>
          <a:ln>
            <a:noFill/>
          </a:ln>
        </p:spPr>
        <p:txBody>
          <a:bodyPr lIns="91425" tIns="91425" rIns="91425" bIns="91425" anchor="t" anchorCtr="0">
            <a:noAutofit/>
          </a:bodyPr>
          <a:lstStyle/>
          <a:p>
            <a:pPr lvl="0" rtl="0">
              <a:spcBef>
                <a:spcPts val="0"/>
              </a:spcBef>
              <a:buNone/>
            </a:pPr>
            <a:r>
              <a:rPr lang="en" sz="6500">
                <a:solidFill>
                  <a:srgbClr val="FFFFFF"/>
                </a:solidFill>
                <a:latin typeface="Shrikhand"/>
                <a:ea typeface="Shrikhand"/>
                <a:cs typeface="Shrikhand"/>
                <a:sym typeface="Shrikhand"/>
              </a:rPr>
              <a:t>Finals: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147"/>
        <p:cNvGrpSpPr/>
        <p:nvPr/>
      </p:nvGrpSpPr>
      <p:grpSpPr>
        <a:xfrm>
          <a:off x="0" y="0"/>
          <a:ext cx="0" cy="0"/>
          <a:chOff x="0" y="0"/>
          <a:chExt cx="0" cy="0"/>
        </a:xfrm>
      </p:grpSpPr>
      <p:sp>
        <p:nvSpPr>
          <p:cNvPr id="148" name="Shape 148"/>
          <p:cNvSpPr txBox="1">
            <a:spLocks noGrp="1"/>
          </p:cNvSpPr>
          <p:nvPr>
            <p:ph type="ctrTitle" idx="4294967295"/>
          </p:nvPr>
        </p:nvSpPr>
        <p:spPr>
          <a:xfrm>
            <a:off x="-41850" y="3345375"/>
            <a:ext cx="9227700" cy="1159800"/>
          </a:xfrm>
          <a:prstGeom prst="rect">
            <a:avLst/>
          </a:prstGeom>
        </p:spPr>
        <p:txBody>
          <a:bodyPr lIns="91425" tIns="91425" rIns="91425" bIns="91425" anchor="b" anchorCtr="0">
            <a:noAutofit/>
          </a:bodyPr>
          <a:lstStyle/>
          <a:p>
            <a:pPr lvl="0" algn="ctr" rtl="0">
              <a:spcBef>
                <a:spcPts val="0"/>
              </a:spcBef>
              <a:buNone/>
            </a:pPr>
            <a:r>
              <a:rPr lang="en" sz="10000" b="0">
                <a:latin typeface="Racing Sans One"/>
                <a:ea typeface="Racing Sans One"/>
                <a:cs typeface="Racing Sans One"/>
                <a:sym typeface="Racing Sans One"/>
              </a:rPr>
              <a:t>SPONSORSHIP</a:t>
            </a:r>
          </a:p>
        </p:txBody>
      </p:sp>
      <p:sp>
        <p:nvSpPr>
          <p:cNvPr id="149" name="Shape 149"/>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9</a:t>
            </a:fld>
            <a:endParaRPr lang="en"/>
          </a:p>
        </p:txBody>
      </p:sp>
      <p:pic>
        <p:nvPicPr>
          <p:cNvPr id="150" name="Shape 150" descr="Related image"/>
          <p:cNvPicPr preferRelativeResize="0"/>
          <p:nvPr/>
        </p:nvPicPr>
        <p:blipFill>
          <a:blip r:embed="rId3">
            <a:alphaModFix/>
          </a:blip>
          <a:stretch>
            <a:fillRect/>
          </a:stretch>
        </p:blipFill>
        <p:spPr>
          <a:xfrm>
            <a:off x="733125" y="-580500"/>
            <a:ext cx="7874000" cy="4191000"/>
          </a:xfrm>
          <a:prstGeom prst="rect">
            <a:avLst/>
          </a:prstGeom>
          <a:noFill/>
          <a:ln>
            <a:noFill/>
          </a:ln>
        </p:spPr>
      </p:pic>
    </p:spTree>
  </p:cSld>
  <p:clrMapOvr>
    <a:masterClrMapping/>
  </p:clrMapOvr>
</p:sld>
</file>

<file path=ppt/theme/theme1.xml><?xml version="1.0" encoding="utf-8"?>
<a:theme xmlns:a="http://schemas.openxmlformats.org/drawingml/2006/main" name="Ragoz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1783</Words>
  <Application>Microsoft Office PowerPoint</Application>
  <PresentationFormat>On-screen Show (16:9)</PresentationFormat>
  <Paragraphs>323</Paragraphs>
  <Slides>39</Slides>
  <Notes>39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39</vt:i4>
      </vt:variant>
    </vt:vector>
  </HeadingPairs>
  <TitlesOfParts>
    <vt:vector size="56" baseType="lpstr">
      <vt:lpstr>Comfortaa</vt:lpstr>
      <vt:lpstr>Calibri</vt:lpstr>
      <vt:lpstr>Satisfy</vt:lpstr>
      <vt:lpstr>Covered By Your Grace</vt:lpstr>
      <vt:lpstr>Arial</vt:lpstr>
      <vt:lpstr>Bungee</vt:lpstr>
      <vt:lpstr>Shrikhand</vt:lpstr>
      <vt:lpstr>Press Start 2P</vt:lpstr>
      <vt:lpstr>Twentieth Century</vt:lpstr>
      <vt:lpstr>Racing Sans One</vt:lpstr>
      <vt:lpstr>Fredericka the Great</vt:lpstr>
      <vt:lpstr>Abril Fatface</vt:lpstr>
      <vt:lpstr>Raleway</vt:lpstr>
      <vt:lpstr>ABeeZee</vt:lpstr>
      <vt:lpstr>Varela</vt:lpstr>
      <vt:lpstr>Montserrat</vt:lpstr>
      <vt:lpstr>Ragozine template</vt:lpstr>
      <vt:lpstr>CAMPAIGN PROPOSAL </vt:lpstr>
      <vt:lpstr>Smart Objectives:</vt:lpstr>
      <vt:lpstr>Key message: </vt:lpstr>
      <vt:lpstr>Our Big Idea:</vt:lpstr>
      <vt:lpstr>HTNS’ </vt:lpstr>
      <vt:lpstr>PowerPoint Presentation</vt:lpstr>
      <vt:lpstr>PowerPoint Presentation</vt:lpstr>
      <vt:lpstr>PowerPoint Presentation</vt:lpstr>
      <vt:lpstr>SPONSORSHIP</vt:lpstr>
      <vt:lpstr>Why HASBRO?</vt:lpstr>
      <vt:lpstr>What’s in it for   HASBRO?</vt:lpstr>
      <vt:lpstr>SPONSORSHIP</vt:lpstr>
      <vt:lpstr>PowerPoint Presentation</vt:lpstr>
      <vt:lpstr> Target </vt:lpstr>
      <vt:lpstr>Target Audience//Why it will  appeal to them.</vt:lpstr>
      <vt:lpstr>Target Audience//Why it will appeal to them.</vt:lpstr>
      <vt:lpstr> IMC TOOLS</vt:lpstr>
      <vt:lpstr>PowerPoint Presentation</vt:lpstr>
      <vt:lpstr>PowerPoint Presentation</vt:lpstr>
      <vt:lpstr>Example of EDM</vt:lpstr>
      <vt:lpstr>Example of </vt:lpstr>
      <vt:lpstr>Outline of videos</vt:lpstr>
      <vt:lpstr> Video Campaign</vt:lpstr>
      <vt:lpstr>Example of operations video: </vt:lpstr>
      <vt:lpstr>FOLLOW UP….</vt:lpstr>
      <vt:lpstr> Social media contest  </vt:lpstr>
      <vt:lpstr>PowerPoint Presentation</vt:lpstr>
      <vt:lpstr>Budget - Marketing</vt:lpstr>
      <vt:lpstr>Budget - Actual Event</vt:lpstr>
      <vt:lpstr>Grand Total</vt:lpstr>
      <vt:lpstr>Timeline</vt:lpstr>
      <vt:lpstr>PowerPoint Presentation</vt:lpstr>
      <vt:lpstr>PowerPoint Presentation</vt:lpstr>
      <vt:lpstr>PowerPoint Presentation</vt:lpstr>
      <vt:lpstr>References</vt:lpstr>
      <vt:lpstr>Big idea (How To Play)</vt:lpstr>
      <vt:lpstr>Registration for the Games </vt:lpstr>
      <vt:lpstr>PowerPoint Presentation</vt:lpstr>
      <vt:lpstr>Strategies derived from SWOT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CAMPAIGN PROPOSAL </dc:title>
  <dc:creator>SHARON D/O ELANGO</dc:creator>
  <cp:lastModifiedBy>SHARON D/O ELANGO</cp:lastModifiedBy>
  <cp:revision>1</cp:revision>
  <dcterms:modified xsi:type="dcterms:W3CDTF">2017-07-17T07:51:54Z</dcterms:modified>
</cp:coreProperties>
</file>