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5143500" type="screen16x9"/>
  <p:notesSz cx="6858000" cy="9144000"/>
  <p:embeddedFontLst>
    <p:embeddedFont>
      <p:font typeface="Montserrat" panose="00000500000000000000" pitchFamily="50" charset="0"/>
      <p:regular r:id="rId36"/>
    </p:embeddedFont>
    <p:embeddedFont>
      <p:font typeface="Hind" panose="020B0604020202020204" charset="0"/>
      <p:regular r:id="rId37"/>
      <p:bold r:id="rId38"/>
    </p:embeddedFont>
    <p:embeddedFont>
      <p:font typeface="Poiret One" panose="020B0604020202020204" charset="0"/>
      <p:regular r:id="rId39"/>
    </p:embeddedFont>
    <p:embeddedFont>
      <p:font typeface="Karla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595A31-5F94-442F-BD0E-386BCD409F08}">
  <a:tblStyle styleId="{3E595A31-5F94-442F-BD0E-386BCD409F08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76661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sharon</a:t>
            </a:r>
          </a:p>
        </p:txBody>
      </p:sp>
    </p:spTree>
    <p:extLst>
      <p:ext uri="{BB962C8B-B14F-4D97-AF65-F5344CB8AC3E}">
        <p14:creationId xmlns:p14="http://schemas.microsoft.com/office/powerpoint/2010/main" val="296824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07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having Internet safety elements in their video storyboard, interacting with public, it will enforce the idea of staying safe on the Internet to their target audience.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sharon</a:t>
            </a:r>
          </a:p>
        </p:txBody>
      </p:sp>
    </p:spTree>
    <p:extLst>
      <p:ext uri="{BB962C8B-B14F-4D97-AF65-F5344CB8AC3E}">
        <p14:creationId xmlns:p14="http://schemas.microsoft.com/office/powerpoint/2010/main" val="1800472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 having Internet safety elements in their video storyboard, interacting with public, it will enforce the idea of staying safe on the Internet to their target audience.</a:t>
            </a:r>
          </a:p>
        </p:txBody>
      </p:sp>
    </p:spTree>
    <p:extLst>
      <p:ext uri="{BB962C8B-B14F-4D97-AF65-F5344CB8AC3E}">
        <p14:creationId xmlns:p14="http://schemas.microsoft.com/office/powerpoint/2010/main" val="861713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By having Internet safety elements in their video storyboard, interacting with public, it will enforce the idea of staying safe on the Internet to their target audience.</a:t>
            </a:r>
          </a:p>
        </p:txBody>
      </p:sp>
    </p:spTree>
    <p:extLst>
      <p:ext uri="{BB962C8B-B14F-4D97-AF65-F5344CB8AC3E}">
        <p14:creationId xmlns:p14="http://schemas.microsoft.com/office/powerpoint/2010/main" val="139190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many days</a:t>
            </a:r>
          </a:p>
        </p:txBody>
      </p:sp>
    </p:spTree>
    <p:extLst>
      <p:ext uri="{BB962C8B-B14F-4D97-AF65-F5344CB8AC3E}">
        <p14:creationId xmlns:p14="http://schemas.microsoft.com/office/powerpoint/2010/main" val="3878136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9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sharon</a:t>
            </a:r>
          </a:p>
        </p:txBody>
      </p:sp>
    </p:spTree>
    <p:extLst>
      <p:ext uri="{BB962C8B-B14F-4D97-AF65-F5344CB8AC3E}">
        <p14:creationId xmlns:p14="http://schemas.microsoft.com/office/powerpoint/2010/main" val="36596820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759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1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12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sharon</a:t>
            </a:r>
          </a:p>
        </p:txBody>
      </p:sp>
    </p:spTree>
    <p:extLst>
      <p:ext uri="{BB962C8B-B14F-4D97-AF65-F5344CB8AC3E}">
        <p14:creationId xmlns:p14="http://schemas.microsoft.com/office/powerpoint/2010/main" val="2845871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268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615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954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439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861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239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Sharon</a:t>
            </a:r>
          </a:p>
        </p:txBody>
      </p:sp>
    </p:spTree>
    <p:extLst>
      <p:ext uri="{BB962C8B-B14F-4D97-AF65-F5344CB8AC3E}">
        <p14:creationId xmlns:p14="http://schemas.microsoft.com/office/powerpoint/2010/main" val="3294525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280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By having Internet safety elements in their video storyboard, interacting with public, it will enforce the idea of staying safe on the Internet to their target audience.</a:t>
            </a:r>
          </a:p>
        </p:txBody>
      </p:sp>
    </p:spTree>
    <p:extLst>
      <p:ext uri="{BB962C8B-B14F-4D97-AF65-F5344CB8AC3E}">
        <p14:creationId xmlns:p14="http://schemas.microsoft.com/office/powerpoint/2010/main" val="5397659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sharon</a:t>
            </a:r>
          </a:p>
        </p:txBody>
      </p:sp>
    </p:spTree>
    <p:extLst>
      <p:ext uri="{BB962C8B-B14F-4D97-AF65-F5344CB8AC3E}">
        <p14:creationId xmlns:p14="http://schemas.microsoft.com/office/powerpoint/2010/main" val="41263887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5539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sharon</a:t>
            </a:r>
          </a:p>
        </p:txBody>
      </p:sp>
    </p:spTree>
    <p:extLst>
      <p:ext uri="{BB962C8B-B14F-4D97-AF65-F5344CB8AC3E}">
        <p14:creationId xmlns:p14="http://schemas.microsoft.com/office/powerpoint/2010/main" val="3367784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44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tk</a:t>
            </a:r>
          </a:p>
        </p:txBody>
      </p:sp>
    </p:spTree>
    <p:extLst>
      <p:ext uri="{BB962C8B-B14F-4D97-AF65-F5344CB8AC3E}">
        <p14:creationId xmlns:p14="http://schemas.microsoft.com/office/powerpoint/2010/main" val="29892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christie</a:t>
            </a:r>
          </a:p>
        </p:txBody>
      </p:sp>
    </p:spTree>
    <p:extLst>
      <p:ext uri="{BB962C8B-B14F-4D97-AF65-F5344CB8AC3E}">
        <p14:creationId xmlns:p14="http://schemas.microsoft.com/office/powerpoint/2010/main" val="621771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shah</a:t>
            </a:r>
          </a:p>
        </p:txBody>
      </p:sp>
    </p:spTree>
    <p:extLst>
      <p:ext uri="{BB962C8B-B14F-4D97-AF65-F5344CB8AC3E}">
        <p14:creationId xmlns:p14="http://schemas.microsoft.com/office/powerpoint/2010/main" val="214268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Sharon</a:t>
            </a:r>
          </a:p>
        </p:txBody>
      </p:sp>
    </p:spTree>
    <p:extLst>
      <p:ext uri="{BB962C8B-B14F-4D97-AF65-F5344CB8AC3E}">
        <p14:creationId xmlns:p14="http://schemas.microsoft.com/office/powerpoint/2010/main" val="480748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Poiret One"/>
                <a:ea typeface="Poiret One"/>
                <a:cs typeface="Poiret One"/>
                <a:sym typeface="Poiret One"/>
              </a:rPr>
              <a:t>We tkplan to use MOE’s Edusave plan to subsidy the admission fee (due to insufficient budget).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68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By having Internet safety elements in their video storyboard, interacting with public, it will enforce the idea of staying safe on the Internet to their target audience.</a:t>
            </a:r>
          </a:p>
        </p:txBody>
      </p:sp>
    </p:spTree>
    <p:extLst>
      <p:ext uri="{BB962C8B-B14F-4D97-AF65-F5344CB8AC3E}">
        <p14:creationId xmlns:p14="http://schemas.microsoft.com/office/powerpoint/2010/main" val="186800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ind"/>
              <a:buNone/>
              <a:defRPr sz="46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indent="0" algn="ctr">
              <a:spcBef>
                <a:spcPts val="0"/>
              </a:spcBef>
              <a:buClr>
                <a:srgbClr val="FFFFFF"/>
              </a:buClr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indent="0" algn="ctr">
              <a:spcBef>
                <a:spcPts val="0"/>
              </a:spcBef>
              <a:buClr>
                <a:srgbClr val="FFFFFF"/>
              </a:buClr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indent="0" algn="ctr">
              <a:spcBef>
                <a:spcPts val="0"/>
              </a:spcBef>
              <a:buClr>
                <a:srgbClr val="FFFFFF"/>
              </a:buClr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indent="0" algn="ctr">
              <a:spcBef>
                <a:spcPts val="0"/>
              </a:spcBef>
              <a:buClr>
                <a:srgbClr val="FFFFFF"/>
              </a:buClr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indent="0" algn="ctr">
              <a:spcBef>
                <a:spcPts val="0"/>
              </a:spcBef>
              <a:buClr>
                <a:srgbClr val="FFFFFF"/>
              </a:buClr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indent="0" algn="ctr">
              <a:spcBef>
                <a:spcPts val="0"/>
              </a:spcBef>
              <a:buClr>
                <a:srgbClr val="FFFFFF"/>
              </a:buClr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indent="0" algn="ctr">
              <a:spcBef>
                <a:spcPts val="0"/>
              </a:spcBef>
              <a:buClr>
                <a:srgbClr val="FFFFFF"/>
              </a:buClr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indent="0" algn="ctr">
              <a:spcBef>
                <a:spcPts val="0"/>
              </a:spcBef>
              <a:buClr>
                <a:srgbClr val="FFFFFF"/>
              </a:buClr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 rot="5400000" flipH="1">
            <a:off x="6177274" y="-42336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 rot="5400000" flipH="1">
            <a:off x="-698074" y="3247198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rot="-5400000" flipH="1">
            <a:off x="-428543" y="2831031"/>
            <a:ext cx="2195099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rot="-5400000" flipH="1">
            <a:off x="563746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35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rot="5400000">
            <a:off x="-253698" y="2260564"/>
            <a:ext cx="1297199" cy="7898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rot="-5400000">
            <a:off x="-192598" y="1950591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11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5400000" flipH="1">
            <a:off x="7217673" y="1270024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 rot="-5400000">
            <a:off x="7922499" y="2744288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rot="-5400000" flipH="1">
            <a:off x="7315901" y="2802274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11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 rot="-5400000" flipH="1">
            <a:off x="6337825" y="578874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35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395201" y="-7"/>
            <a:ext cx="1748884" cy="4013020"/>
            <a:chOff x="7395201" y="-7"/>
            <a:chExt cx="1748884" cy="4013020"/>
          </a:xfrm>
        </p:grpSpPr>
        <p:sp>
          <p:nvSpPr>
            <p:cNvPr id="137" name="Shape 137"/>
            <p:cNvSpPr/>
            <p:nvPr/>
          </p:nvSpPr>
          <p:spPr>
            <a:xfrm rot="5400000" flipH="1">
              <a:off x="7471941" y="406042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5400000" flipH="1">
              <a:off x="7072798" y="1666232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8020585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7178151" y="542728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 flipH="1">
              <a:off x="8242800" y="3381813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 rot="5400000" flipH="1">
            <a:off x="-479615" y="1845053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 rot="5400000">
            <a:off x="-262150" y="1526812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 rot="-5400000" flipH="1">
            <a:off x="-358953" y="3663587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 rot="-5400000">
            <a:off x="-199051" y="1206480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11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 rot="-5400000" flipH="1">
            <a:off x="472233" y="3024659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35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3" name="Shape 15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7" name="Shape 157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199" cy="1031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big imag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67" name="Shape 167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7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71" name="Shape 171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2" name="Shape 172"/>
          <p:cNvSpPr txBox="1"/>
          <p:nvPr/>
        </p:nvSpPr>
        <p:spPr>
          <a:xfrm>
            <a:off x="799645" y="697674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76" name="Shape 176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81" name="Shape 181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41000" y="1578025"/>
            <a:ext cx="2671800" cy="243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87" name="Shape 187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224148" y="1706950"/>
            <a:ext cx="2977799" cy="32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18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7395201" y="-7"/>
            <a:ext cx="1748884" cy="4013020"/>
            <a:chOff x="7395201" y="-7"/>
            <a:chExt cx="1748884" cy="4013020"/>
          </a:xfrm>
        </p:grpSpPr>
        <p:sp>
          <p:nvSpPr>
            <p:cNvPr id="25" name="Shape 25"/>
            <p:cNvSpPr/>
            <p:nvPr/>
          </p:nvSpPr>
          <p:spPr>
            <a:xfrm rot="5400000" flipH="1">
              <a:off x="7471941" y="406042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 rot="5400000" flipH="1">
              <a:off x="7072798" y="1666232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8020585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-5400000">
              <a:off x="7178151" y="542728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-5400000" flipH="1">
              <a:off x="8242800" y="3381813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3" y="2738678"/>
            <a:ext cx="722478" cy="2404814"/>
            <a:chOff x="4" y="2750303"/>
            <a:chExt cx="722478" cy="2404814"/>
          </a:xfrm>
        </p:grpSpPr>
        <p:sp>
          <p:nvSpPr>
            <p:cNvPr id="31" name="Shape 31"/>
            <p:cNvSpPr/>
            <p:nvPr/>
          </p:nvSpPr>
          <p:spPr>
            <a:xfrm rot="5400000" flipH="1">
              <a:off x="-231667" y="3341327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5400000">
              <a:off x="-158106" y="3063818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-5400000" flipH="1">
              <a:off x="-173393" y="4440517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-120146" y="2870453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-5400000" flipH="1">
              <a:off x="228055" y="4058303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4" name="Shape 194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8" name="Shape 198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8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360"/>
              </a:spcBef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2" name="Shape 202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mal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7934863" y="3"/>
            <a:ext cx="1209178" cy="2774602"/>
            <a:chOff x="7395201" y="-7"/>
            <a:chExt cx="1748884" cy="4013020"/>
          </a:xfrm>
        </p:grpSpPr>
        <p:sp>
          <p:nvSpPr>
            <p:cNvPr id="38" name="Shape 38"/>
            <p:cNvSpPr/>
            <p:nvPr/>
          </p:nvSpPr>
          <p:spPr>
            <a:xfrm rot="5400000" flipH="1">
              <a:off x="7471941" y="406042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5400000" flipH="1">
              <a:off x="7072798" y="1666232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-5400000">
              <a:off x="8020585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-5400000">
              <a:off x="7178151" y="542728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-5400000" flipH="1">
              <a:off x="8242800" y="3381813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" y="2232485"/>
            <a:ext cx="874632" cy="2911268"/>
            <a:chOff x="4" y="2750303"/>
            <a:chExt cx="722478" cy="2404814"/>
          </a:xfrm>
        </p:grpSpPr>
        <p:sp>
          <p:nvSpPr>
            <p:cNvPr id="44" name="Shape 44"/>
            <p:cNvSpPr/>
            <p:nvPr/>
          </p:nvSpPr>
          <p:spPr>
            <a:xfrm rot="5400000" flipH="1">
              <a:off x="-231667" y="3341327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5400000">
              <a:off x="-158106" y="3063818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 rot="-5400000" flipH="1">
              <a:off x="-173393" y="4440517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 rot="-5400000">
              <a:off x="-120146" y="2870453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 rot="-5400000" flipH="1">
              <a:off x="228055" y="4058303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647900" y="1659550"/>
            <a:ext cx="38481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indent="0" algn="ctr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indent="0" algn="ctr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indent="0" algn="ctr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indent="0" algn="ctr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indent="0" algn="ctr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indent="0" algn="ctr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indent="0" algn="ctr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indent="0" algn="ctr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2647975" y="2763850"/>
            <a:ext cx="38481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Font typeface="Hind"/>
              <a:buNone/>
              <a:defRPr sz="1800" b="0" i="0" u="none" strike="noStrike" cap="none">
                <a:solidFill>
                  <a:srgbClr val="33CC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2" name="Shape 52"/>
          <p:cNvSpPr/>
          <p:nvPr/>
        </p:nvSpPr>
        <p:spPr>
          <a:xfrm rot="5400000" flipH="1">
            <a:off x="6177274" y="-42336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/>
          <p:nvPr/>
        </p:nvSpPr>
        <p:spPr>
          <a:xfrm rot="5400000" flipH="1">
            <a:off x="-698074" y="3247198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 rot="-5400000" flipH="1">
            <a:off x="-428543" y="2831031"/>
            <a:ext cx="2195099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/>
          <p:nvPr/>
        </p:nvSpPr>
        <p:spPr>
          <a:xfrm rot="-5400000" flipH="1">
            <a:off x="563746" y="2068298"/>
            <a:ext cx="1518900" cy="9255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35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 rot="5400000">
            <a:off x="-253698" y="2260564"/>
            <a:ext cx="1297199" cy="7898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 rot="-5400000">
            <a:off x="-192598" y="1950591"/>
            <a:ext cx="985800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11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/>
          <p:nvPr/>
        </p:nvSpPr>
        <p:spPr>
          <a:xfrm rot="5400000" flipH="1">
            <a:off x="7217673" y="1270024"/>
            <a:ext cx="2394600" cy="1458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 rot="-5400000">
            <a:off x="7922499" y="2744288"/>
            <a:ext cx="1518600" cy="925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/>
          <p:nvPr/>
        </p:nvSpPr>
        <p:spPr>
          <a:xfrm rot="-5400000" flipH="1">
            <a:off x="7315901" y="2802274"/>
            <a:ext cx="1027800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11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 rot="-5400000" flipH="1">
            <a:off x="6337825" y="578874"/>
            <a:ext cx="1520100" cy="9261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35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225675" y="2161800"/>
            <a:ext cx="4692600" cy="81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2400" b="1" i="1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grpSp>
        <p:nvGrpSpPr>
          <p:cNvPr id="64" name="Shape 64"/>
          <p:cNvGrpSpPr/>
          <p:nvPr/>
        </p:nvGrpSpPr>
        <p:grpSpPr>
          <a:xfrm>
            <a:off x="7395201" y="-7"/>
            <a:ext cx="1748884" cy="4013020"/>
            <a:chOff x="7395201" y="-7"/>
            <a:chExt cx="1748884" cy="4013020"/>
          </a:xfrm>
        </p:grpSpPr>
        <p:sp>
          <p:nvSpPr>
            <p:cNvPr id="65" name="Shape 65"/>
            <p:cNvSpPr/>
            <p:nvPr/>
          </p:nvSpPr>
          <p:spPr>
            <a:xfrm rot="5400000" flipH="1">
              <a:off x="7471941" y="406042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 rot="5400000" flipH="1">
              <a:off x="7072798" y="1666232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 rot="-5400000">
              <a:off x="8020585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7178151" y="542728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 rot="-5400000" flipH="1">
              <a:off x="8242800" y="3381813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Shape 70"/>
          <p:cNvSpPr/>
          <p:nvPr/>
        </p:nvSpPr>
        <p:spPr>
          <a:xfrm rot="5400000" flipH="1">
            <a:off x="-479615" y="1845053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 rot="5400000">
            <a:off x="-262150" y="1526812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 rot="-5400000" flipH="1">
            <a:off x="-358954" y="3663587"/>
            <a:ext cx="1838400" cy="11205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 rot="-5400000">
            <a:off x="-199051" y="1206480"/>
            <a:ext cx="1018800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11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/>
          <p:nvPr/>
        </p:nvSpPr>
        <p:spPr>
          <a:xfrm rot="-5400000" flipH="1">
            <a:off x="472233" y="3024659"/>
            <a:ext cx="1272000" cy="775200"/>
          </a:xfrm>
          <a:prstGeom prst="parallelogram">
            <a:avLst>
              <a:gd name="adj" fmla="val 81897"/>
            </a:avLst>
          </a:prstGeom>
          <a:solidFill>
            <a:srgbClr val="0066FF">
              <a:alpha val="2235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grpSp>
        <p:nvGrpSpPr>
          <p:cNvPr id="78" name="Shape 78"/>
          <p:cNvGrpSpPr/>
          <p:nvPr/>
        </p:nvGrpSpPr>
        <p:grpSpPr>
          <a:xfrm>
            <a:off x="7395201" y="-7"/>
            <a:ext cx="1748884" cy="4013020"/>
            <a:chOff x="7395201" y="-7"/>
            <a:chExt cx="1748884" cy="4013020"/>
          </a:xfrm>
        </p:grpSpPr>
        <p:sp>
          <p:nvSpPr>
            <p:cNvPr id="79" name="Shape 79"/>
            <p:cNvSpPr/>
            <p:nvPr/>
          </p:nvSpPr>
          <p:spPr>
            <a:xfrm rot="5400000" flipH="1">
              <a:off x="7471941" y="406042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rot="5400000" flipH="1">
              <a:off x="7072798" y="1666232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rot="-5400000">
              <a:off x="8020585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178151" y="542728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-5400000" flipH="1">
              <a:off x="8242800" y="3381813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3" y="2738678"/>
            <a:ext cx="722478" cy="2404814"/>
            <a:chOff x="4" y="2750303"/>
            <a:chExt cx="722478" cy="2404814"/>
          </a:xfrm>
        </p:grpSpPr>
        <p:sp>
          <p:nvSpPr>
            <p:cNvPr id="85" name="Shape 85"/>
            <p:cNvSpPr/>
            <p:nvPr/>
          </p:nvSpPr>
          <p:spPr>
            <a:xfrm rot="5400000" flipH="1">
              <a:off x="-231667" y="3341327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5400000">
              <a:off x="-158106" y="3063818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rot="-5400000" flipH="1">
              <a:off x="-173393" y="4440517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-120146" y="2870453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 rot="-5400000" flipH="1">
              <a:off x="228055" y="4058303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indent="0" rtl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067100" y="1676800"/>
            <a:ext cx="2024100" cy="324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3194800" y="1676800"/>
            <a:ext cx="2024100" cy="324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5322501" y="1676800"/>
            <a:ext cx="2024099" cy="324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16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grpSp>
        <p:nvGrpSpPr>
          <p:cNvPr id="95" name="Shape 95"/>
          <p:cNvGrpSpPr/>
          <p:nvPr/>
        </p:nvGrpSpPr>
        <p:grpSpPr>
          <a:xfrm>
            <a:off x="7395201" y="-7"/>
            <a:ext cx="1748884" cy="4013020"/>
            <a:chOff x="7395201" y="-7"/>
            <a:chExt cx="1748884" cy="4013020"/>
          </a:xfrm>
        </p:grpSpPr>
        <p:sp>
          <p:nvSpPr>
            <p:cNvPr id="96" name="Shape 96"/>
            <p:cNvSpPr/>
            <p:nvPr/>
          </p:nvSpPr>
          <p:spPr>
            <a:xfrm rot="5400000" flipH="1">
              <a:off x="7471941" y="406042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 rot="5400000" flipH="1">
              <a:off x="7072798" y="1666232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rot="-5400000">
              <a:off x="8020585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 rot="-5400000">
              <a:off x="7178151" y="542728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rot="-5400000" flipH="1">
              <a:off x="8242800" y="3381813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Shape 101"/>
          <p:cNvGrpSpPr/>
          <p:nvPr/>
        </p:nvGrpSpPr>
        <p:grpSpPr>
          <a:xfrm>
            <a:off x="3" y="2738678"/>
            <a:ext cx="722478" cy="2404814"/>
            <a:chOff x="4" y="2750303"/>
            <a:chExt cx="722478" cy="2404814"/>
          </a:xfrm>
        </p:grpSpPr>
        <p:sp>
          <p:nvSpPr>
            <p:cNvPr id="102" name="Shape 102"/>
            <p:cNvSpPr/>
            <p:nvPr/>
          </p:nvSpPr>
          <p:spPr>
            <a:xfrm rot="5400000" flipH="1">
              <a:off x="-231667" y="3341327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rot="5400000">
              <a:off x="-158106" y="3063818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 rot="-5400000" flipH="1">
              <a:off x="-173393" y="4440517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 rot="-5400000">
              <a:off x="-120146" y="2870453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-5400000" flipH="1">
              <a:off x="228055" y="4058303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grpSp>
        <p:nvGrpSpPr>
          <p:cNvPr id="109" name="Shape 109"/>
          <p:cNvGrpSpPr/>
          <p:nvPr/>
        </p:nvGrpSpPr>
        <p:grpSpPr>
          <a:xfrm>
            <a:off x="7395201" y="-7"/>
            <a:ext cx="1748884" cy="4013020"/>
            <a:chOff x="7395201" y="-7"/>
            <a:chExt cx="1748884" cy="4013020"/>
          </a:xfrm>
        </p:grpSpPr>
        <p:sp>
          <p:nvSpPr>
            <p:cNvPr id="110" name="Shape 110"/>
            <p:cNvSpPr/>
            <p:nvPr/>
          </p:nvSpPr>
          <p:spPr>
            <a:xfrm rot="5400000" flipH="1">
              <a:off x="7471941" y="406042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5400000" flipH="1">
              <a:off x="7072798" y="1666232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 rot="-5400000">
              <a:off x="8020585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7178151" y="542728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 rot="-5400000" flipH="1">
              <a:off x="8242800" y="3381813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3" y="2738678"/>
            <a:ext cx="722478" cy="2404814"/>
            <a:chOff x="4" y="2750303"/>
            <a:chExt cx="722478" cy="2404814"/>
          </a:xfrm>
        </p:grpSpPr>
        <p:sp>
          <p:nvSpPr>
            <p:cNvPr id="116" name="Shape 116"/>
            <p:cNvSpPr/>
            <p:nvPr/>
          </p:nvSpPr>
          <p:spPr>
            <a:xfrm rot="5400000" flipH="1">
              <a:off x="-231667" y="3341327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 rot="5400000">
              <a:off x="-158106" y="3063818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 rot="-5400000" flipH="1">
              <a:off x="-173393" y="4440517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 rot="-5400000">
              <a:off x="-120146" y="2870453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rot="-5400000" flipH="1">
              <a:off x="228055" y="4058303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236500" y="4406300"/>
            <a:ext cx="6671100" cy="5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Font typeface="Hind"/>
              <a:buNone/>
              <a:defRPr sz="18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7395201" y="-7"/>
            <a:ext cx="1748884" cy="4013020"/>
            <a:chOff x="7395201" y="-7"/>
            <a:chExt cx="1748884" cy="4013020"/>
          </a:xfrm>
        </p:grpSpPr>
        <p:sp>
          <p:nvSpPr>
            <p:cNvPr id="124" name="Shape 124"/>
            <p:cNvSpPr/>
            <p:nvPr/>
          </p:nvSpPr>
          <p:spPr>
            <a:xfrm rot="5400000" flipH="1">
              <a:off x="7471941" y="406042"/>
              <a:ext cx="2078100" cy="12660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5400000" flipH="1">
              <a:off x="7072798" y="1666232"/>
              <a:ext cx="2574300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8020585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178151" y="542728"/>
              <a:ext cx="1110900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 flipH="1">
              <a:off x="8242800" y="3381813"/>
              <a:ext cx="784500" cy="4779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3" y="2738678"/>
            <a:ext cx="722478" cy="2404814"/>
            <a:chOff x="4" y="2750303"/>
            <a:chExt cx="722478" cy="2404814"/>
          </a:xfrm>
        </p:grpSpPr>
        <p:sp>
          <p:nvSpPr>
            <p:cNvPr id="130" name="Shape 130"/>
            <p:cNvSpPr/>
            <p:nvPr/>
          </p:nvSpPr>
          <p:spPr>
            <a:xfrm rot="5400000" flipH="1">
              <a:off x="-231667" y="3341327"/>
              <a:ext cx="1185900" cy="7224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-158106" y="3063818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-5400000" flipH="1">
              <a:off x="-173393" y="4440517"/>
              <a:ext cx="888000" cy="5412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-120146" y="2870453"/>
              <a:ext cx="614700" cy="3744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117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5400000" flipH="1">
              <a:off x="228055" y="4058303"/>
              <a:ext cx="614400" cy="374400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352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ind"/>
              <a:buNone/>
              <a:defRPr sz="30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marL="4572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marL="914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371600" marR="0" lvl="3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marL="1828800" marR="0" lvl="4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286000" marR="0" lvl="5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marL="2743200" marR="0" lvl="6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200400" marR="0" lvl="7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›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marL="3657600" marR="0" lvl="8" indent="152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Hind"/>
              <a:buChar char="»"/>
              <a:defRPr sz="2400" b="0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ctrTitle"/>
          </p:nvPr>
        </p:nvSpPr>
        <p:spPr>
          <a:xfrm>
            <a:off x="343500" y="3175950"/>
            <a:ext cx="4229100" cy="118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BCD4"/>
                </a:solidFill>
              </a:rPr>
              <a:t>#FINDTHATX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9" name="Shape 209"/>
          <p:cNvGrpSpPr/>
          <p:nvPr/>
        </p:nvGrpSpPr>
        <p:grpSpPr>
          <a:xfrm>
            <a:off x="437944" y="2072178"/>
            <a:ext cx="502625" cy="446586"/>
            <a:chOff x="5292575" y="3681900"/>
            <a:chExt cx="420150" cy="373275"/>
          </a:xfrm>
        </p:grpSpPr>
        <p:sp>
          <p:nvSpPr>
            <p:cNvPr id="210" name="Shape 210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7" name="Shape 217"/>
          <p:cNvSpPr txBox="1"/>
          <p:nvPr/>
        </p:nvSpPr>
        <p:spPr>
          <a:xfrm>
            <a:off x="437950" y="3556475"/>
            <a:ext cx="4134600" cy="98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b="1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M333 DAY 1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b="1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TEAM 3 | Christie Foong, Shah Indra, Sharon Elango, Teck Kuan Teo.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152550" y="553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73AB7"/>
                </a:solidFill>
              </a:rPr>
              <a:t>INTERACTIVE </a:t>
            </a:r>
            <a:r>
              <a:rPr lang="en"/>
              <a:t>MEDIA</a:t>
            </a:r>
          </a:p>
        </p:txBody>
      </p:sp>
      <p:graphicFrame>
        <p:nvGraphicFramePr>
          <p:cNvPr id="299" name="Shape 299"/>
          <p:cNvGraphicFramePr/>
          <p:nvPr>
            <p:extLst>
              <p:ext uri="{D42A27DB-BD31-4B8C-83A1-F6EECF244321}">
                <p14:modId xmlns:p14="http://schemas.microsoft.com/office/powerpoint/2010/main" val="2601465643"/>
              </p:ext>
            </p:extLst>
          </p:nvPr>
        </p:nvGraphicFramePr>
        <p:xfrm>
          <a:off x="76200" y="411600"/>
          <a:ext cx="7098250" cy="4770000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961600"/>
                <a:gridCol w="2760250"/>
                <a:gridCol w="3376400"/>
              </a:tblGrid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200" dirty="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Primary audience (Youths)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Secondary Audience (Parents)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Facebook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NA - not best platform to advertise.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Video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- a kid being threatened by a stranger online and solutions for it.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Instagram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Pictures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- Publicise main event, e-posters.</a:t>
                      </a:r>
                      <a:b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endParaRPr lang="en"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Videos 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- Snippets of our Youtube video.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Pictures 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- Publicise main event, e-posters</a:t>
                      </a:r>
                      <a:b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Videos - Various videos showing ways to stay secure.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/>
                      </a:r>
                      <a:b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E..g. animation on how to avoid dangers on the Internet.</a:t>
                      </a:r>
                      <a:b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endParaRPr lang="en"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Twitter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Polls 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- Facts about Internet safety issues.</a:t>
                      </a:r>
                      <a:b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Pictures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- Publicise main event, e-posters.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NA - not the best platform to reach parents.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YouTube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b="1" dirty="0">
                          <a:latin typeface="Karla"/>
                          <a:ea typeface="Karla"/>
                          <a:cs typeface="Karla"/>
                          <a:sym typeface="Karla"/>
                        </a:rPr>
                        <a:t>#FindthatX</a:t>
                      </a:r>
                      <a:r>
                        <a:rPr lang="en" sz="1200" dirty="0">
                          <a:latin typeface="Karla"/>
                          <a:ea typeface="Karla"/>
                          <a:cs typeface="Karla"/>
                          <a:sym typeface="Karla"/>
                        </a:rPr>
                        <a:t> series </a:t>
                      </a:r>
                      <a:r>
                        <a:rPr lang="en" sz="1200" dirty="0" smtClean="0">
                          <a:latin typeface="Karla"/>
                          <a:ea typeface="Karla"/>
                          <a:cs typeface="Karla"/>
                          <a:sym typeface="Karla"/>
                        </a:rPr>
                        <a:t>– collaborate</a:t>
                      </a:r>
                      <a:r>
                        <a:rPr lang="en" sz="1200" baseline="0" dirty="0" smtClean="0">
                          <a:latin typeface="Karla"/>
                          <a:ea typeface="Karla"/>
                          <a:cs typeface="Karla"/>
                          <a:sym typeface="Karla"/>
                        </a:rPr>
                        <a:t> with </a:t>
                      </a:r>
                      <a:r>
                        <a:rPr lang="en" sz="1200" dirty="0" smtClean="0">
                          <a:latin typeface="Karla"/>
                          <a:ea typeface="Karla"/>
                          <a:cs typeface="Karla"/>
                          <a:sym typeface="Karla"/>
                        </a:rPr>
                        <a:t>Youtuber </a:t>
                      </a:r>
                      <a:r>
                        <a:rPr lang="en" sz="1200" dirty="0">
                          <a:latin typeface="Karla"/>
                          <a:ea typeface="Karla"/>
                          <a:cs typeface="Karla"/>
                          <a:sym typeface="Karla"/>
                        </a:rPr>
                        <a:t>to give advice on how to prevent from being involved in internet danger</a:t>
                      </a:r>
                      <a:br>
                        <a:rPr lang="en" sz="1200" dirty="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 dirty="0">
                          <a:latin typeface="Karla"/>
                          <a:ea typeface="Karla"/>
                          <a:cs typeface="Karla"/>
                          <a:sym typeface="Karla"/>
                        </a:rPr>
                        <a:t/>
                      </a:r>
                      <a:br>
                        <a:rPr lang="en" sz="1200" dirty="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 dirty="0">
                          <a:latin typeface="Karla"/>
                          <a:ea typeface="Karla"/>
                          <a:cs typeface="Karla"/>
                          <a:sym typeface="Karla"/>
                        </a:rPr>
                        <a:t>E.g.: 5 types of hackers on the Internet.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#XItToSaveYourChild</a:t>
                      </a: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 series - every episode has a lesson for parents to protect their child from Internet danger.</a:t>
                      </a:r>
                      <a:b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/>
                      </a:r>
                      <a:b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 dirty="0">
                          <a:latin typeface="Karla"/>
                          <a:ea typeface="Karla"/>
                          <a:cs typeface="Karla"/>
                          <a:sym typeface="Karla"/>
                        </a:rPr>
                        <a:t>E.g. show a kid being extort, then wind back and do the necessary things to prevent it from happening.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9D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F51B5"/>
                </a:solidFill>
              </a:rPr>
              <a:t>VIDEO:</a:t>
            </a:r>
            <a:r>
              <a:rPr lang="en">
                <a:solidFill>
                  <a:srgbClr val="9E9E9E"/>
                </a:solidFill>
              </a:rPr>
              <a:t>  eXit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81150" y="1273025"/>
            <a:ext cx="6776400" cy="345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Our video will showcase that even when browsing the internet casually, people are prone to Internet Risks.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It also aims to show our main theme which is “FindThatX”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It also aims to act as a trailer which will attract our target audience to watch our YouTube series and attend our main event.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6F3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196F3"/>
                </a:solidFill>
              </a:rPr>
              <a:t>PERSONAL </a:t>
            </a:r>
            <a:r>
              <a:rPr lang="en">
                <a:solidFill>
                  <a:srgbClr val="9E9E9E"/>
                </a:solidFill>
              </a:rPr>
              <a:t>SELLING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81150" y="1074400"/>
            <a:ext cx="67764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Get MLC representatives to go out to at least 50 primary and secondary schools during their assembly period to give talks to the students about Internet safety </a:t>
            </a:r>
            <a:br>
              <a:rPr lang="en" sz="1600"/>
            </a:br>
            <a:r>
              <a:rPr lang="en" sz="1600"/>
              <a:t/>
            </a:r>
            <a:br>
              <a:rPr lang="en" sz="1600"/>
            </a:br>
            <a:r>
              <a:rPr lang="en" sz="1600"/>
              <a:t>Set up roadshow booths within the premises of the schools. Roadshows will aim to raise internet safety awareness by having:</a:t>
            </a:r>
            <a:br>
              <a:rPr lang="en" sz="1600"/>
            </a:br>
            <a:endParaRPr lang="en" sz="1600"/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Interactive game booths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Lucky draw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/>
              <a:t>QnA giveaways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99" y="3588824"/>
            <a:ext cx="2154050" cy="143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7649" y="3588824"/>
            <a:ext cx="2114901" cy="1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96F3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2196F3"/>
                </a:solidFill>
              </a:rPr>
              <a:t>PERSONAL </a:t>
            </a:r>
            <a:r>
              <a:rPr lang="en">
                <a:solidFill>
                  <a:srgbClr val="9E9E9E"/>
                </a:solidFill>
              </a:rPr>
              <a:t>SELLING Goodie bag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 descr="find that x bag.PNG"/>
          <p:cNvPicPr preferRelativeResize="0"/>
          <p:nvPr/>
        </p:nvPicPr>
        <p:blipFill rotWithShape="1">
          <a:blip r:embed="rId4">
            <a:alphaModFix/>
          </a:blip>
          <a:srcRect l="-5269" t="-2269" r="-2280" b="-5280"/>
          <a:stretch/>
        </p:blipFill>
        <p:spPr>
          <a:xfrm>
            <a:off x="2623225" y="2821825"/>
            <a:ext cx="2421575" cy="22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 descr="find that x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299" y="1240021"/>
            <a:ext cx="1536800" cy="206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 descr="find that x t shir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0750" y="1193275"/>
            <a:ext cx="1808125" cy="18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775" y="1018867"/>
            <a:ext cx="2547625" cy="109547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2337200" y="2231550"/>
            <a:ext cx="2547600" cy="36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Brochures about internet safety &amp; our main event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 idx="4294967295"/>
          </p:nvPr>
        </p:nvSpPr>
        <p:spPr>
          <a:xfrm>
            <a:off x="381150" y="4363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BCD4"/>
                </a:solidFill>
              </a:rPr>
              <a:t>#XPLOREGOOGLE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MAIN EVENT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4294967295"/>
          </p:nvPr>
        </p:nvSpPr>
        <p:spPr>
          <a:xfrm>
            <a:off x="544775" y="856900"/>
            <a:ext cx="6612900" cy="156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/>
              <a:t>Plan: Interactive role-play</a:t>
            </a:r>
            <a:r>
              <a:rPr lang="en" sz="1400"/>
              <a:t> event where kids can learn about Internet safety and take on roles as internet safety advisors.</a:t>
            </a:r>
            <a:br>
              <a:rPr lang="en" sz="1400"/>
            </a:br>
            <a:r>
              <a:rPr lang="en" sz="1400" b="1"/>
              <a:t>Venue:</a:t>
            </a:r>
            <a:r>
              <a:rPr lang="en" sz="1400"/>
              <a:t> Google campus - an indoor area big enough to cater to 3,000 people.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We plan to conduct this event in </a:t>
            </a:r>
            <a:r>
              <a:rPr lang="en" sz="1400" b="1"/>
              <a:t>phases,</a:t>
            </a:r>
            <a:r>
              <a:rPr lang="en" sz="1400"/>
              <a:t> selecting schools from one district: </a:t>
            </a:r>
            <a:r>
              <a:rPr lang="en" sz="1400" b="1">
                <a:solidFill>
                  <a:srgbClr val="00BCD4"/>
                </a:solidFill>
              </a:rPr>
              <a:t>North </a:t>
            </a:r>
            <a:r>
              <a:rPr lang="en" sz="1400"/>
              <a:t>- 5 Primary and 5 Secondary schools.</a:t>
            </a:r>
          </a:p>
        </p:txBody>
      </p:sp>
      <p:graphicFrame>
        <p:nvGraphicFramePr>
          <p:cNvPr id="344" name="Shape 344"/>
          <p:cNvGraphicFramePr/>
          <p:nvPr/>
        </p:nvGraphicFramePr>
        <p:xfrm>
          <a:off x="457350" y="2436100"/>
          <a:ext cx="6727500" cy="1462980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2776475"/>
                <a:gridCol w="3951025"/>
              </a:tblGrid>
              <a:tr h="223175">
                <a:tc>
                  <a:txBody>
                    <a:bodyPr/>
                    <a:lstStyle/>
                    <a:p>
                      <a:pPr lvl="0" rtl="0"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158 Primary schools in Singapore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Primary (one cohort):</a:t>
                      </a:r>
                      <a:b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Avg 6 classes x 40 per class = 240 people.</a:t>
                      </a:r>
                      <a:b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240 people x 5 schools = 1,200 people.</a:t>
                      </a:r>
                    </a:p>
                  </a:txBody>
                  <a:tcPr marL="91425" marR="91425" marT="91425" marB="91425"/>
                </a:tc>
              </a:tr>
              <a:tr h="355775">
                <a:tc>
                  <a:txBody>
                    <a:bodyPr/>
                    <a:lstStyle/>
                    <a:p>
                      <a:pPr lvl="0" rtl="0"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163 Secondary schools in Singapore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60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Secondary (one cohort):</a:t>
                      </a:r>
                      <a:b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Avg 7 classes x 40 per class = 280 people.</a:t>
                      </a:r>
                      <a:b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</a:br>
                      <a:r>
                        <a:rPr lang="en" sz="12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280 people x 5 schools = 1,400 people.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45" name="Shape 345"/>
          <p:cNvSpPr txBox="1">
            <a:spLocks noGrp="1"/>
          </p:cNvSpPr>
          <p:nvPr>
            <p:ph type="body" idx="4294967295"/>
          </p:nvPr>
        </p:nvSpPr>
        <p:spPr>
          <a:xfrm>
            <a:off x="432900" y="4040050"/>
            <a:ext cx="6776400" cy="113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b="1"/>
              <a:t>Volunteers:</a:t>
            </a:r>
            <a:r>
              <a:rPr lang="en" sz="1400"/>
              <a:t> Google staff and Republic Polytechnic students.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 b="1"/>
              <a:t>Booths: </a:t>
            </a:r>
            <a:r>
              <a:rPr lang="en" sz="1400"/>
              <a:t>Games and merchandise.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/>
              <a:t>One-time setup of tentature and booths so save costs for the next few phases.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8925" y="3227400"/>
            <a:ext cx="2470550" cy="15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 idx="4294967295"/>
          </p:nvPr>
        </p:nvSpPr>
        <p:spPr>
          <a:xfrm>
            <a:off x="381150" y="4363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BCD4"/>
                </a:solidFill>
              </a:rPr>
              <a:t>#XPLOREKIDZANIA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ALTERNATIVE PLAN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381150" y="845800"/>
            <a:ext cx="67764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/>
              <a:t>Liaise with </a:t>
            </a:r>
            <a:r>
              <a:rPr lang="en" sz="1500">
                <a:solidFill>
                  <a:srgbClr val="00BCD4"/>
                </a:solidFill>
              </a:rPr>
              <a:t>KidZania </a:t>
            </a:r>
            <a:r>
              <a:rPr lang="en" sz="1500"/>
              <a:t>(event location)</a:t>
            </a:r>
          </a:p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Have mini pop-up booths at the event.</a:t>
            </a:r>
          </a:p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Experience interactive role-play in a live-sized city. </a:t>
            </a:r>
          </a:p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Build a digital Internet set - a series of games where MLC representatives teach them about Internet risks and how to prevent them.</a:t>
            </a:r>
          </a:p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Apply what they have learnt by dealing with </a:t>
            </a:r>
            <a:r>
              <a:rPr lang="en" sz="1500" b="1"/>
              <a:t>“real life online threats”.</a:t>
            </a:r>
          </a:p>
          <a:p>
            <a:pPr marL="457200" lvl="0" indent="-323850" rtl="0">
              <a:spcBef>
                <a:spcPts val="0"/>
              </a:spcBef>
              <a:buSzPct val="100000"/>
            </a:pPr>
            <a:r>
              <a:rPr lang="en" sz="1500"/>
              <a:t>There will be mockup “Cyber-bully victims” and the k</a:t>
            </a:r>
            <a:r>
              <a:rPr lang="en" sz="1500" b="1"/>
              <a:t>ids will take on the role as </a:t>
            </a:r>
            <a:r>
              <a:rPr lang="en" sz="1500" b="1">
                <a:solidFill>
                  <a:srgbClr val="00BCD4"/>
                </a:solidFill>
              </a:rPr>
              <a:t>Internet Safety advisors.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49" y="3690000"/>
            <a:ext cx="2155125" cy="12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600" y="3690399"/>
            <a:ext cx="1817074" cy="12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 descr="Related ima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2075" y="3690793"/>
            <a:ext cx="2155124" cy="12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6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 idx="4294967295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WHAT’S IN IT FOR </a:t>
            </a:r>
            <a:r>
              <a:rPr lang="en">
                <a:solidFill>
                  <a:srgbClr val="009688"/>
                </a:solidFill>
              </a:rPr>
              <a:t>KIDZANIA?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4294967295"/>
          </p:nvPr>
        </p:nvSpPr>
        <p:spPr>
          <a:xfrm>
            <a:off x="381150" y="1074400"/>
            <a:ext cx="67764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b="1"/>
              <a:t>Increase profit </a:t>
            </a:r>
            <a:r>
              <a:rPr lang="en" sz="1600"/>
              <a:t>- gains popularity among kids and parents who didn’t know about KidZania previously.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b="1"/>
              <a:t>Build reputation as a good learning space</a:t>
            </a:r>
            <a:r>
              <a:rPr lang="en" sz="1600"/>
              <a:t>, besides the fun factor.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b="1"/>
              <a:t>Benefits of sponsorship </a:t>
            </a:r>
            <a:r>
              <a:rPr lang="en" sz="1600"/>
              <a:t>- collaboration with Google and MOE.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b="1"/>
              <a:t>Not well known</a:t>
            </a:r>
            <a:r>
              <a:rPr lang="en" sz="1600"/>
              <a:t>, only opened 2 years ago.</a:t>
            </a:r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49" y="3690000"/>
            <a:ext cx="2155125" cy="12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075" y="3690793"/>
            <a:ext cx="2155124" cy="12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9600" y="3690399"/>
            <a:ext cx="1817074" cy="12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6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4294967295"/>
          </p:nvPr>
        </p:nvSpPr>
        <p:spPr>
          <a:xfrm>
            <a:off x="381150" y="1074400"/>
            <a:ext cx="67764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Price for the ticket: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We plan to use MOE’s Edusave plan to subsidy the admission fee (due to insufficient budget) as it is part of MOE’s social and emotional learning.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49" y="3690000"/>
            <a:ext cx="2155125" cy="12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 descr="Related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075" y="3690793"/>
            <a:ext cx="2155124" cy="12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9600" y="3690399"/>
            <a:ext cx="1817074" cy="12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550" y="1563125"/>
            <a:ext cx="3428024" cy="5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>
            <a:spLocks noGrp="1"/>
          </p:cNvSpPr>
          <p:nvPr>
            <p:ph type="title" idx="4294967295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BUDGET FOR </a:t>
            </a:r>
            <a:r>
              <a:rPr lang="en">
                <a:solidFill>
                  <a:srgbClr val="009688"/>
                </a:solidFill>
              </a:rPr>
              <a:t>KIDZANIA: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ADMISSION FEES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7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EVENT </a:t>
            </a:r>
            <a:r>
              <a:rPr lang="en">
                <a:solidFill>
                  <a:srgbClr val="4CAF50"/>
                </a:solidFill>
              </a:rPr>
              <a:t>TIMELINE</a:t>
            </a:r>
          </a:p>
        </p:txBody>
      </p:sp>
      <p:cxnSp>
        <p:nvCxnSpPr>
          <p:cNvPr id="384" name="Shape 384"/>
          <p:cNvCxnSpPr/>
          <p:nvPr/>
        </p:nvCxnSpPr>
        <p:spPr>
          <a:xfrm rot="10800000" flipH="1">
            <a:off x="469725" y="1760775"/>
            <a:ext cx="3717300" cy="875700"/>
          </a:xfrm>
          <a:prstGeom prst="bentConnector3">
            <a:avLst>
              <a:gd name="adj1" fmla="val 54967"/>
            </a:avLst>
          </a:prstGeom>
          <a:noFill/>
          <a:ln w="19050" cap="flat" cmpd="sng">
            <a:solidFill>
              <a:srgbClr val="4CAF5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5" name="Shape 385"/>
          <p:cNvCxnSpPr/>
          <p:nvPr/>
        </p:nvCxnSpPr>
        <p:spPr>
          <a:xfrm>
            <a:off x="3723875" y="1760950"/>
            <a:ext cx="3258000" cy="1080300"/>
          </a:xfrm>
          <a:prstGeom prst="bentConnector3">
            <a:avLst>
              <a:gd name="adj1" fmla="val 48620"/>
            </a:avLst>
          </a:prstGeom>
          <a:noFill/>
          <a:ln w="19050" cap="flat" cmpd="sng">
            <a:solidFill>
              <a:srgbClr val="4CAF5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6" name="Shape 386"/>
          <p:cNvSpPr txBox="1"/>
          <p:nvPr/>
        </p:nvSpPr>
        <p:spPr>
          <a:xfrm>
            <a:off x="5421850" y="2070850"/>
            <a:ext cx="1449300" cy="7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PHASE 3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Feb 2018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13 - 28 Feb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447025" y="2618200"/>
            <a:ext cx="2129100" cy="23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Blast of content across </a:t>
            </a: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social media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" sz="1100">
                <a:solidFill>
                  <a:srgbClr val="4CAF50"/>
                </a:solidFill>
                <a:latin typeface="Montserrat"/>
                <a:ea typeface="Montserrat"/>
                <a:cs typeface="Montserrat"/>
                <a:sym typeface="Montserrat"/>
              </a:rPr>
              <a:t>pre-publicity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to kickstart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hype.</a:t>
            </a: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Liaising with partners for </a:t>
            </a: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video shoot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and content creation.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Logistics for Phase 2.</a:t>
            </a:r>
          </a:p>
          <a:p>
            <a:pPr lvl="0" rtl="0">
              <a:spcBef>
                <a:spcPts val="0"/>
              </a:spcBef>
              <a:buNone/>
            </a:pPr>
            <a:endParaRPr sz="11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Recce of </a:t>
            </a: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event space and roadshows/talks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in schools.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2570650" y="1760800"/>
            <a:ext cx="2487600" cy="248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Constant </a:t>
            </a: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update on social media platforms.</a:t>
            </a:r>
          </a:p>
          <a:p>
            <a:pPr lvl="0" rtl="0">
              <a:spcBef>
                <a:spcPts val="0"/>
              </a:spcBef>
              <a:buNone/>
            </a:pPr>
            <a:endParaRPr sz="11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4CAF50"/>
                </a:solidFill>
                <a:latin typeface="Montserrat"/>
                <a:ea typeface="Montserrat"/>
                <a:cs typeface="Montserrat"/>
                <a:sym typeface="Montserrat"/>
              </a:rPr>
              <a:t>School assemblies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and mini roadshows in school - rallying awareness for main event.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Partners to publish their </a:t>
            </a:r>
            <a:r>
              <a:rPr lang="en" sz="1100">
                <a:solidFill>
                  <a:srgbClr val="4CAF50"/>
                </a:solidFill>
                <a:latin typeface="Montserrat"/>
                <a:ea typeface="Montserrat"/>
                <a:cs typeface="Montserrat"/>
                <a:sym typeface="Montserrat"/>
              </a:rPr>
              <a:t>sponsored content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Execution of the </a:t>
            </a:r>
            <a:r>
              <a:rPr lang="en" sz="1100">
                <a:solidFill>
                  <a:srgbClr val="4CAF50"/>
                </a:solidFill>
                <a:latin typeface="Montserrat"/>
                <a:ea typeface="Montserrat"/>
                <a:cs typeface="Montserrat"/>
                <a:sym typeface="Montserrat"/>
              </a:rPr>
              <a:t>main event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with KidZania.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5134450" y="2880100"/>
            <a:ext cx="2410500" cy="181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Review of </a:t>
            </a:r>
            <a:r>
              <a:rPr lang="en" sz="1100" b="1">
                <a:solidFill>
                  <a:srgbClr val="4CAF50"/>
                </a:solidFill>
                <a:latin typeface="Montserrat"/>
                <a:ea typeface="Montserrat"/>
                <a:cs typeface="Montserrat"/>
                <a:sym typeface="Montserrat"/>
              </a:rPr>
              <a:t>media impressions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11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marketing efforts.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4CAF50"/>
                </a:solidFill>
                <a:latin typeface="Montserrat"/>
                <a:ea typeface="Montserrat"/>
                <a:cs typeface="Montserrat"/>
                <a:sym typeface="Montserrat"/>
              </a:rPr>
              <a:t>Social media analytics 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- likes, shares and comments.</a:t>
            </a:r>
          </a:p>
          <a:p>
            <a:pPr lvl="0" rtl="0">
              <a:spcBef>
                <a:spcPts val="0"/>
              </a:spcBef>
              <a:buNone/>
            </a:pPr>
            <a:endParaRPr sz="11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rtl="0">
              <a:spcBef>
                <a:spcPts val="0"/>
              </a:spcBef>
              <a:buClr>
                <a:srgbClr val="666666"/>
              </a:buClr>
              <a:buSzPct val="100000"/>
              <a:buFont typeface="Montserrat"/>
              <a:buChar char="●"/>
            </a:pP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Tabulation of </a:t>
            </a:r>
            <a:r>
              <a:rPr lang="en" sz="1100">
                <a:solidFill>
                  <a:srgbClr val="4CAF50"/>
                </a:solidFill>
                <a:latin typeface="Montserrat"/>
                <a:ea typeface="Montserrat"/>
                <a:cs typeface="Montserrat"/>
                <a:sym typeface="Montserrat"/>
              </a:rPr>
              <a:t>total turnout rate</a:t>
            </a:r>
            <a:r>
              <a:rPr lang="en" sz="11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for event and increase in social media accounts.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3089800" y="998200"/>
            <a:ext cx="1449300" cy="7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PHASE 2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Jan/Feb 2018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9 Jan - 12 Feb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609300" y="1847800"/>
            <a:ext cx="1722600" cy="77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PHASE 1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Dec/Jan 2017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26 Dec - 8 Jan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EVENT </a:t>
            </a:r>
            <a:r>
              <a:rPr lang="en">
                <a:solidFill>
                  <a:srgbClr val="8BC34A"/>
                </a:solidFill>
              </a:rPr>
              <a:t>TIMELINE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381150" y="1074400"/>
            <a:ext cx="64299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1 week event: 6 - 12 February (7th being Internet Safety Day)</a:t>
            </a:r>
            <a:br>
              <a:rPr lang="en" sz="1600"/>
            </a:br>
            <a:r>
              <a:rPr lang="en" sz="1600"/>
              <a:t>11am - 3pm (4 hours)</a:t>
            </a:r>
            <a:br>
              <a:rPr lang="en" sz="1600"/>
            </a:br>
            <a:endParaRPr lang="en" sz="1600"/>
          </a:p>
        </p:txBody>
      </p:sp>
      <p:graphicFrame>
        <p:nvGraphicFramePr>
          <p:cNvPr id="399" name="Shape 399"/>
          <p:cNvGraphicFramePr/>
          <p:nvPr/>
        </p:nvGraphicFramePr>
        <p:xfrm>
          <a:off x="483925" y="1909000"/>
          <a:ext cx="6844875" cy="3306960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1616850"/>
                <a:gridCol w="5228025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10:30am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Registration.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11.00am - 11.30am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Safety briefing &amp; official launch by KidZania &amp; Google officials.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11.30am - 12.30pm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Start off for the games (in accordance with staying safe on the internet etc. Treasure hunt for the “X” button, filling up trivias for internet safety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12.30pm - 2.30pm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Start of the role playing as Internet Safety advisors helping the “victims” who are affected.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2.30pm - 3pm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5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Debrief and dismissal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83800" y="665300"/>
            <a:ext cx="4801500" cy="40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</a:t>
            </a:r>
            <a:r>
              <a:rPr lang="en" sz="2400"/>
              <a:t> </a:t>
            </a:r>
            <a:r>
              <a:rPr lang="en">
                <a:solidFill>
                  <a:srgbClr val="CDDC39"/>
                </a:solidFill>
              </a:rPr>
              <a:t>AGENDA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83800" y="1074800"/>
            <a:ext cx="5905200" cy="82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AutoNum type="arabicPeriod"/>
            </a:pPr>
            <a:r>
              <a:rPr lang="en" sz="18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Campaign objective</a:t>
            </a:r>
          </a:p>
          <a:p>
            <a:pPr marL="457200" lvl="0" indent="-342900" rt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AutoNum type="arabicPeriod"/>
            </a:pPr>
            <a:r>
              <a:rPr lang="en" sz="18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Background</a:t>
            </a:r>
          </a:p>
          <a:p>
            <a:pPr marL="457200" lvl="0" indent="-342900" rt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AutoNum type="arabicPeriod"/>
            </a:pPr>
            <a:r>
              <a:rPr lang="en" sz="18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Our proposal</a:t>
            </a:r>
          </a:p>
          <a:p>
            <a:pPr marL="457200" lvl="0" indent="-342900" rt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AutoNum type="arabicPeriod"/>
            </a:pPr>
            <a:r>
              <a:rPr lang="en" sz="18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Timeline</a:t>
            </a:r>
          </a:p>
          <a:p>
            <a:pPr marL="457200" lvl="0" indent="-342900" rt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AutoNum type="arabicPeriod"/>
            </a:pPr>
            <a:r>
              <a:rPr lang="en" sz="18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Budget</a:t>
            </a:r>
          </a:p>
          <a:p>
            <a:pPr marL="457200" lvl="0" indent="-342900" rt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AutoNum type="arabicPeriod"/>
            </a:pPr>
            <a:r>
              <a:rPr lang="en" sz="18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Appendices</a:t>
            </a:r>
            <a:br>
              <a:rPr lang="en" sz="18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</a:br>
            <a:endParaRPr lang="en" sz="18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C39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383800" y="131900"/>
            <a:ext cx="4801500" cy="40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DDC39"/>
                </a:solidFill>
              </a:rPr>
              <a:t>BUDGET</a:t>
            </a:r>
          </a:p>
        </p:txBody>
      </p:sp>
      <p:graphicFrame>
        <p:nvGraphicFramePr>
          <p:cNvPr id="406" name="Shape 406"/>
          <p:cNvGraphicFramePr/>
          <p:nvPr/>
        </p:nvGraphicFramePr>
        <p:xfrm>
          <a:off x="155200" y="527700"/>
          <a:ext cx="7020500" cy="4510800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442575"/>
                <a:gridCol w="1107875"/>
                <a:gridCol w="2066350"/>
                <a:gridCol w="970150"/>
                <a:gridCol w="1400100"/>
                <a:gridCol w="1033450"/>
              </a:tblGrid>
              <a:tr h="3843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Quantity: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Subtotal Total: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50"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666666"/>
                        </a:buClr>
                        <a:buSzPct val="100000"/>
                        <a:buFont typeface="Montserrat"/>
                        <a:buAutoNum type="arabicPeriod"/>
                      </a:pPr>
                      <a:endParaRPr sz="10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Online Advertising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Posting posters on IMDA, MLC ad our own #FindthatX Pages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2-3 times a week across all social media platforms.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2.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TheSmartLocal </a:t>
                      </a: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(PR)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Tailoring their video content in accordance to our campaign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Tbc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Tbc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Tbc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3.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Volunteers at event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Volunteers will facilitate the logistics and programme at the event site.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Free - CCE points + LOA given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 per day.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 x 7=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350 Volunteers total.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4.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KidZania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Propose to MOE to subsidy under learning journey/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$58 per ticket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Targeted at 2000 pax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$116,000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5.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Goodie Bag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given during talks and roadshows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$2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300 goodie bags will be given out to students during assembly talks.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$600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volunteers.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$3.50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 per volunteer.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$1,225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 b="1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Booth setup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Google main event.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$5000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000">
                        <a:solidFill>
                          <a:srgbClr val="66666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66666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$5,000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6D7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7" name="Shape 407"/>
          <p:cNvSpPr txBox="1"/>
          <p:nvPr/>
        </p:nvSpPr>
        <p:spPr>
          <a:xfrm>
            <a:off x="7468050" y="527700"/>
            <a:ext cx="1589400" cy="14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Total current budget: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$6,825</a:t>
            </a:r>
          </a:p>
          <a:p>
            <a:pPr lvl="0" algn="r" rtl="0">
              <a:spcBef>
                <a:spcPts val="0"/>
              </a:spcBef>
              <a:buNone/>
            </a:pP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Amount left for collaboration with TheSmartLocal: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$35,760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841000" y="1512750"/>
            <a:ext cx="6314700" cy="34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414" name="Shape 414"/>
          <p:cNvGraphicFramePr/>
          <p:nvPr/>
        </p:nvGraphicFramePr>
        <p:xfrm>
          <a:off x="381150" y="1074400"/>
          <a:ext cx="6496175" cy="3762945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1510975"/>
                <a:gridCol w="4985200"/>
              </a:tblGrid>
              <a:tr h="8480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Interactive Marketing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Social media analytics and Media monitoring: </a:t>
                      </a:r>
                    </a:p>
                    <a:p>
                      <a:pPr marL="914400" lvl="1" indent="-311150" rtl="0">
                        <a:spcBef>
                          <a:spcPts val="0"/>
                        </a:spcBef>
                        <a:buSzPct val="100000"/>
                        <a:buFont typeface="Karla"/>
                        <a:buChar char="○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Likes, Shares, Comments, Follower count on #FindThatX social media handles. </a:t>
                      </a:r>
                    </a:p>
                    <a:p>
                      <a:pPr marL="914400" lvl="1" indent="-311150" rtl="0">
                        <a:spcBef>
                          <a:spcPts val="0"/>
                        </a:spcBef>
                        <a:buSzPct val="100000"/>
                        <a:buFont typeface="Karla"/>
                        <a:buChar char="○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Bounce rates.</a:t>
                      </a:r>
                    </a:p>
                    <a:p>
                      <a:pPr marL="457200" lvl="0" indent="-311150" rtl="0">
                        <a:spcBef>
                          <a:spcPts val="0"/>
                        </a:spcBef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YouTube video: session duration. (Qualitative &amp; 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Quantitative)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Public Relations (PR)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>
                        <a:spcBef>
                          <a:spcPts val="0"/>
                        </a:spcBef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Using AVE to analyse how much we have earned. (Quantitative)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Personal Selling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>
                        <a:spcBef>
                          <a:spcPts val="0"/>
                        </a:spcBef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Number of students present in the assembly.(Quantitative)</a:t>
                      </a:r>
                    </a:p>
                    <a:p>
                      <a:pPr marL="457200" lvl="0" indent="-311150">
                        <a:spcBef>
                          <a:spcPts val="0"/>
                        </a:spcBef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Feedback form after the assembly (Qualitative)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Main event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Number of people who attended the event. (Quantitative)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457200" lvl="0" indent="-31115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Feedback form after the event. (Qualitative)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E9E9E"/>
                </a:solidFill>
              </a:rPr>
              <a:t>CAMPAIGN </a:t>
            </a:r>
            <a:r>
              <a:rPr lang="en">
                <a:solidFill>
                  <a:srgbClr val="FFC107"/>
                </a:solidFill>
              </a:rPr>
              <a:t>EVALUATION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APPENDICES</a:t>
            </a: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 idx="4294967295"/>
          </p:nvPr>
        </p:nvSpPr>
        <p:spPr>
          <a:xfrm>
            <a:off x="228750" y="4363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800"/>
                </a:solidFill>
              </a:rPr>
              <a:t>TARGET AUDIENCE ANALYSIS</a:t>
            </a:r>
            <a:r>
              <a:rPr lang="en"/>
              <a:t>: Audience Demographics</a:t>
            </a:r>
          </a:p>
        </p:txBody>
      </p:sp>
      <p:graphicFrame>
        <p:nvGraphicFramePr>
          <p:cNvPr id="428" name="Shape 428"/>
          <p:cNvGraphicFramePr/>
          <p:nvPr/>
        </p:nvGraphicFramePr>
        <p:xfrm>
          <a:off x="228750" y="922000"/>
          <a:ext cx="6873075" cy="4205970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792575"/>
                <a:gridCol w="1022625"/>
                <a:gridCol w="1840850"/>
                <a:gridCol w="1169000"/>
                <a:gridCol w="2048025"/>
              </a:tblGrid>
              <a:tr h="261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endParaRPr sz="1200">
                        <a:solidFill>
                          <a:srgbClr val="666666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Primary Audience: </a:t>
                      </a: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Youths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Secondary Audience: </a:t>
                      </a: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Parents of youths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8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Demo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graphic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Age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9 - 14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Age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 and above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Gender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Male and Female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Gender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Male and Female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Location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Singapore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Location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Singapore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Marital status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Single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Marital status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Single, Married, Divorced.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Occupation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Student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Occupation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Employed, unemployed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Income: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None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Income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$1,000 and below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$1,001 - $5,000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$5,001 - $10,000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$10,000 and above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Education level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Primary to Secondary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Education level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PSLE-PhD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Nationality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Citizens, PR, foreigners.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Nationality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666666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Citizens, PR, foreigners.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29" name="Shape 429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" name="Shape 434"/>
          <p:cNvGraphicFramePr/>
          <p:nvPr/>
        </p:nvGraphicFramePr>
        <p:xfrm>
          <a:off x="208537" y="922000"/>
          <a:ext cx="6846950" cy="4050075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769000"/>
                <a:gridCol w="3047675"/>
                <a:gridCol w="3030275"/>
              </a:tblGrid>
              <a:tr h="545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endParaRPr sz="1200" b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Primary Audience: </a:t>
                      </a:r>
                      <a:r>
                        <a:rPr lang="en" sz="1200" b="1">
                          <a:solidFill>
                            <a:srgbClr val="FF0000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Youths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Secondary Audience: </a:t>
                      </a:r>
                      <a:r>
                        <a:rPr lang="en" sz="1200" b="1">
                          <a:solidFill>
                            <a:srgbClr val="FF0000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Parents of Youths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Virtual trend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High social media consumption on Facebook, Twitter, Instagram.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Online video gaming.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High consumption on Facebook.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Watching videos and shows.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Search engines for work purposes.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Bad habits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Easily influenced.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Cyber bullying.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Downloading any game files from the web without checking the credibility.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Share too much information online without sieving out if it contains virus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0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Internet dangers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Fine line between personal &amp; public.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Virus download.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Prone to cyberbullying, privacy and identity theft.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Inappropriate content.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Fine line between personal &amp; public,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Virus download.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Prone to privacy and identity theft.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Radicalisation.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1C2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5" name="Shape 435"/>
          <p:cNvSpPr txBox="1">
            <a:spLocks noGrp="1"/>
          </p:cNvSpPr>
          <p:nvPr>
            <p:ph type="title" idx="4294967295"/>
          </p:nvPr>
        </p:nvSpPr>
        <p:spPr>
          <a:xfrm>
            <a:off x="228750" y="4363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9800"/>
                </a:solidFill>
              </a:rPr>
              <a:t>TARGET AUDIENCE ANALYSIS</a:t>
            </a:r>
            <a:r>
              <a:rPr lang="en"/>
              <a:t>: Audience Psychographics</a:t>
            </a:r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5722"/>
                </a:solidFill>
              </a:rPr>
              <a:t>SITUATIONAL ANALYSIS</a:t>
            </a:r>
          </a:p>
        </p:txBody>
      </p:sp>
      <p:graphicFrame>
        <p:nvGraphicFramePr>
          <p:cNvPr id="442" name="Shape 442"/>
          <p:cNvGraphicFramePr/>
          <p:nvPr/>
        </p:nvGraphicFramePr>
        <p:xfrm>
          <a:off x="381150" y="1197475"/>
          <a:ext cx="6849000" cy="3657480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3425000"/>
                <a:gridCol w="3424000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Strengths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Weaknesses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00"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Largest internet advertising company in the world by annual revenues.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Strong brand presence (70% of world’s queries).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Owns Android (80% of the world are Android users.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Vulnerable to fluctuating demand for advertisements since 90% of revenues come from ads (Overdependence on ads)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Google's Cost-Per-Click fell 7% annually, compared to a 3% decline in the fourth quarter of 2014.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Opportunities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Threats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800"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Has established organisations under them: YouTube, Maps, Drive, Gmail etc.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Has the capacity to potentially work with other big companies in the world.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Diversification into non-Ad Business Models.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Main revenue is advertisments but competitors are more successful in portraying ads.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Competitors: Facebook, Amazon and Apple.</a:t>
                      </a:r>
                    </a:p>
                    <a:p>
                      <a:pPr marL="457200" lvl="0" indent="-2921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83333"/>
                        <a:buFont typeface="Karla"/>
                        <a:buChar char="●"/>
                      </a:pPr>
                      <a:r>
                        <a:rPr lang="en" sz="1200">
                          <a:latin typeface="Karla"/>
                          <a:ea typeface="Karla"/>
                          <a:cs typeface="Karla"/>
                          <a:sym typeface="Karla"/>
                        </a:rPr>
                        <a:t>Google isn’t known for huge impactful campaigns.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3" name="Shape 443"/>
          <p:cNvSpPr txBox="1"/>
          <p:nvPr/>
        </p:nvSpPr>
        <p:spPr>
          <a:xfrm>
            <a:off x="2700900" y="4787400"/>
            <a:ext cx="6443100" cy="35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800">
                <a:latin typeface="Karla"/>
                <a:ea typeface="Karla"/>
                <a:cs typeface="Karla"/>
                <a:sym typeface="Karla"/>
              </a:rPr>
              <a:t>Sun, L. (2015, July 03). SWOT Analysis of Google Inc. Retrieved January 31, 2017, from http://www.fool.com/investing/general/2015/07/03/swot-analysis-of-google-inc.aspx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" name="Shape 449"/>
          <p:cNvGraphicFramePr/>
          <p:nvPr/>
        </p:nvGraphicFramePr>
        <p:xfrm>
          <a:off x="381150" y="1074400"/>
          <a:ext cx="6725725" cy="3702240"/>
        </p:xfrm>
        <a:graphic>
          <a:graphicData uri="http://schemas.openxmlformats.org/drawingml/2006/table">
            <a:tbl>
              <a:tblPr>
                <a:noFill/>
                <a:tableStyleId>{3E595A31-5F94-442F-BD0E-386BCD409F08}</a:tableStyleId>
              </a:tblPr>
              <a:tblGrid>
                <a:gridCol w="1536925"/>
                <a:gridCol w="5188800"/>
              </a:tblGrid>
              <a:tr h="799975"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84615"/>
                        <a:buFont typeface="Arial"/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Company: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Google is known as a credible and reliable company.</a:t>
                      </a:r>
                    </a:p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It has tried coming up with other Internet Safety Campaigns previously.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00"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84615"/>
                        <a:buFont typeface="Arial"/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Customers: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Primary: Kids aged: 9-14</a:t>
                      </a:r>
                    </a:p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Secondary :Adults aged: 30 and above.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750"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84615"/>
                        <a:buFont typeface="Arial"/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Competitors: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300" b="1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Facebook, Yahoo and Apple as they have carried out similar campaigns.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50"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84615"/>
                        <a:buFont typeface="Arial"/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Collaborators: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IMDA, Media Literacy Council, Kidzania, MOE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00"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84615"/>
                        <a:buFont typeface="Arial"/>
                        <a:buNone/>
                      </a:pPr>
                      <a:r>
                        <a:rPr lang="en" sz="1300" b="1">
                          <a:latin typeface="Karla"/>
                          <a:ea typeface="Karla"/>
                          <a:cs typeface="Karla"/>
                          <a:sym typeface="Karla"/>
                        </a:rPr>
                        <a:t>Climate: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115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Karla"/>
                        <a:buChar char="●"/>
                      </a:pPr>
                      <a:r>
                        <a:rPr lang="en" sz="1300">
                          <a:latin typeface="Karla"/>
                          <a:ea typeface="Karla"/>
                          <a:cs typeface="Karla"/>
                          <a:sym typeface="Karla"/>
                        </a:rPr>
                        <a:t>Competitive climate as there have been many Internet Safety Campaigns here in Singapore.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F4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44336"/>
                </a:solidFill>
              </a:rPr>
              <a:t>5Cs</a:t>
            </a: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APPENDICES: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91E63"/>
                </a:solidFill>
              </a:rPr>
              <a:t>EXTENSIVE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RESEARCH</a:t>
            </a: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385625" y="245850"/>
            <a:ext cx="7845900" cy="83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82% penetration - highest in the world,</a:t>
            </a:r>
            <a:br>
              <a:rPr lang="en" sz="1600"/>
            </a:br>
            <a:r>
              <a:rPr lang="en" sz="1600"/>
              <a:t>increasing our risks to Internet danger.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 l="1729" t="2520" b="16158"/>
          <a:stretch/>
        </p:blipFill>
        <p:spPr>
          <a:xfrm>
            <a:off x="385625" y="1078437"/>
            <a:ext cx="5777299" cy="360434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/>
          <p:nvPr/>
        </p:nvSpPr>
        <p:spPr>
          <a:xfrm>
            <a:off x="1536375" y="4367850"/>
            <a:ext cx="1216500" cy="395100"/>
          </a:xfrm>
          <a:prstGeom prst="ellipse">
            <a:avLst/>
          </a:prstGeom>
          <a:noFill/>
          <a:ln w="19050" cap="flat" cmpd="sng">
            <a:solidFill>
              <a:srgbClr val="F4433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 txBox="1"/>
          <p:nvPr/>
        </p:nvSpPr>
        <p:spPr>
          <a:xfrm>
            <a:off x="1577100" y="4873500"/>
            <a:ext cx="7566900" cy="2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Digital in 2016. (n.d.). Retrieved January 23, 2017, from http://wearesocial.com/sg/special-reports/digital-2016</a:t>
            </a: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4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hape 471" descr="Capture.PNG"/>
          <p:cNvPicPr preferRelativeResize="0"/>
          <p:nvPr/>
        </p:nvPicPr>
        <p:blipFill rotWithShape="1">
          <a:blip r:embed="rId3">
            <a:alphaModFix/>
          </a:blip>
          <a:srcRect l="1632" t="2623" b="17395"/>
          <a:stretch/>
        </p:blipFill>
        <p:spPr>
          <a:xfrm>
            <a:off x="385625" y="1078450"/>
            <a:ext cx="5778999" cy="343992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/>
          <p:nvPr/>
        </p:nvSpPr>
        <p:spPr>
          <a:xfrm>
            <a:off x="410067" y="3995751"/>
            <a:ext cx="1579200" cy="636600"/>
          </a:xfrm>
          <a:prstGeom prst="ellipse">
            <a:avLst/>
          </a:prstGeom>
          <a:noFill/>
          <a:ln w="19050" cap="flat" cmpd="sng">
            <a:solidFill>
              <a:srgbClr val="F4433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3" name="Shape 473"/>
          <p:cNvSpPr txBox="1"/>
          <p:nvPr/>
        </p:nvSpPr>
        <p:spPr>
          <a:xfrm>
            <a:off x="1577100" y="4873500"/>
            <a:ext cx="7566900" cy="2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Digital in 2016. (n.d.). Retrieved January 23, 2017, from http://wearesocial.com/sg/special-reports/digital-2016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385625" y="245850"/>
            <a:ext cx="7845900" cy="83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Highest average use of the Internet is on the PC or tablet,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so we plan to use IMC tools that leverage on them.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4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 idx="4294967295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CAMPAIGN OBJECTIVE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4294967295"/>
          </p:nvPr>
        </p:nvSpPr>
        <p:spPr>
          <a:xfrm>
            <a:off x="381150" y="1074400"/>
            <a:ext cx="5636100" cy="25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 raise awareness about online safety and the Internet dangers to at least </a:t>
            </a:r>
            <a:r>
              <a:rPr lang="en" b="1"/>
              <a:t>10,000 Singaporean youths</a:t>
            </a:r>
            <a:r>
              <a:rPr lang="en"/>
              <a:t> aged</a:t>
            </a:r>
            <a:r>
              <a:rPr lang="en" b="1"/>
              <a:t> 9 to 14 </a:t>
            </a:r>
            <a:r>
              <a:rPr lang="en"/>
              <a:t>through a digital campaign from </a:t>
            </a:r>
            <a:r>
              <a:rPr lang="en" b="1"/>
              <a:t>1st Dec 2016 to 28 Feb 2017.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385625" y="245850"/>
            <a:ext cx="7845900" cy="83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360"/>
              </a:spcBef>
              <a:buNone/>
            </a:pPr>
            <a:r>
              <a:rPr lang="en" sz="1600">
                <a:solidFill>
                  <a:schemeClr val="dk2"/>
                </a:solidFill>
              </a:rPr>
              <a:t>Top 5 digital habits of Singaporeans, making them </a:t>
            </a:r>
            <a:br>
              <a:rPr lang="en" sz="1600">
                <a:solidFill>
                  <a:schemeClr val="dk2"/>
                </a:solidFill>
              </a:rPr>
            </a:br>
            <a:r>
              <a:rPr lang="en" sz="1600">
                <a:solidFill>
                  <a:schemeClr val="dk2"/>
                </a:solidFill>
              </a:rPr>
              <a:t>vulnerable to cybercrimes.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l="6653" t="16992" r="9227" b="2127"/>
          <a:stretch/>
        </p:blipFill>
        <p:spPr>
          <a:xfrm>
            <a:off x="385637" y="1078337"/>
            <a:ext cx="5599149" cy="3425149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/>
          <p:nvPr/>
        </p:nvSpPr>
        <p:spPr>
          <a:xfrm>
            <a:off x="1577100" y="4873500"/>
            <a:ext cx="7566900" cy="2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Digital in 2016. (n.d.). Retrieved January 23, 2017, from http://wearesocial.com/sg/special-reports/digital-2016</a:t>
            </a: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4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385625" y="482650"/>
            <a:ext cx="7845900" cy="51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Facebook and Instagram are the top 2 social networking </a:t>
            </a:r>
            <a:br>
              <a:rPr lang="en" sz="1800"/>
            </a:br>
            <a:r>
              <a:rPr lang="en" sz="1800"/>
              <a:t>sites in Singapore, which are the 2 we plan to use.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0" y="4898475"/>
            <a:ext cx="7566900" cy="2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Digital in 2016. (n.d.). Retrieved January 23, 2017, from http://wearesocial.com/sg/special-reports/digital-2016</a:t>
            </a: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 l="1316" t="1735" r="1189" b="4981"/>
          <a:stretch/>
        </p:blipFill>
        <p:spPr>
          <a:xfrm>
            <a:off x="385625" y="1078450"/>
            <a:ext cx="5269450" cy="36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 rotWithShape="1">
          <a:blip r:embed="rId4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ctrTitle"/>
          </p:nvPr>
        </p:nvSpPr>
        <p:spPr>
          <a:xfrm>
            <a:off x="343500" y="3175950"/>
            <a:ext cx="4229100" cy="118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BCD4"/>
                </a:solidFill>
              </a:rPr>
              <a:t>THANK YOU!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7" name="Shape 497"/>
          <p:cNvGrpSpPr/>
          <p:nvPr/>
        </p:nvGrpSpPr>
        <p:grpSpPr>
          <a:xfrm>
            <a:off x="437944" y="2072178"/>
            <a:ext cx="502625" cy="446586"/>
            <a:chOff x="5292575" y="3681900"/>
            <a:chExt cx="420150" cy="373275"/>
          </a:xfrm>
        </p:grpSpPr>
        <p:sp>
          <p:nvSpPr>
            <p:cNvPr id="498" name="Shape 49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05" name="Shape 505"/>
          <p:cNvSpPr txBox="1"/>
          <p:nvPr/>
        </p:nvSpPr>
        <p:spPr>
          <a:xfrm>
            <a:off x="437950" y="3556475"/>
            <a:ext cx="4134600" cy="98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b="1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M333 DAY 1 CLASS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b="1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TEAM 3 | Christie Foong, Shah Indra, Sharon Elango, Teck Kuan Teo.</a:t>
            </a:r>
          </a:p>
        </p:txBody>
      </p:sp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 idx="4294967295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CAMPAIGN </a:t>
            </a:r>
            <a:r>
              <a:rPr lang="en">
                <a:solidFill>
                  <a:srgbClr val="FFC107"/>
                </a:solidFill>
              </a:rPr>
              <a:t>BACKGROUND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4294967295"/>
          </p:nvPr>
        </p:nvSpPr>
        <p:spPr>
          <a:xfrm>
            <a:off x="381150" y="1074400"/>
            <a:ext cx="66654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/>
              <a:t>Campaign objective:</a:t>
            </a:r>
            <a:r>
              <a:rPr lang="en" sz="1600"/>
              <a:t> Raise </a:t>
            </a:r>
            <a:r>
              <a:rPr lang="en" sz="1600" b="1"/>
              <a:t>awareness </a:t>
            </a:r>
            <a:r>
              <a:rPr lang="en" sz="1600"/>
              <a:t>among kids </a:t>
            </a:r>
            <a:r>
              <a:rPr lang="en" sz="1600" b="1"/>
              <a:t>aged 9-14</a:t>
            </a:r>
            <a:r>
              <a:rPr lang="en" sz="1600"/>
              <a:t> of the need to </a:t>
            </a:r>
            <a:r>
              <a:rPr lang="en" sz="1600">
                <a:solidFill>
                  <a:srgbClr val="FF9800"/>
                </a:solidFill>
              </a:rPr>
              <a:t>stay safe online </a:t>
            </a:r>
            <a:r>
              <a:rPr lang="en" sz="1600">
                <a:solidFill>
                  <a:srgbClr val="434343"/>
                </a:solidFill>
              </a:rPr>
              <a:t>a</a:t>
            </a:r>
            <a:r>
              <a:rPr lang="en" sz="1600"/>
              <a:t>nd inspire them to help others do the same.</a:t>
            </a:r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b="1"/>
              <a:t>Cyberbullying, Online reputation, Radicalisation, Privacy &amp; identity, Online pornography, Self-harm</a:t>
            </a:r>
            <a:r>
              <a:rPr lang="en" sz="160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 b="1"/>
              <a:t>Marketing efforts</a:t>
            </a:r>
            <a:r>
              <a:rPr lang="en" sz="1600"/>
              <a:t> to reach </a:t>
            </a:r>
            <a:r>
              <a:rPr lang="en" sz="1600">
                <a:solidFill>
                  <a:srgbClr val="FF9800"/>
                </a:solidFill>
              </a:rPr>
              <a:t>10,000</a:t>
            </a:r>
            <a:r>
              <a:rPr lang="en" sz="1600"/>
              <a:t> youths and event should cater to </a:t>
            </a:r>
            <a:r>
              <a:rPr lang="en" sz="1600">
                <a:solidFill>
                  <a:srgbClr val="FF9800"/>
                </a:solidFill>
              </a:rPr>
              <a:t>2,000</a:t>
            </a:r>
            <a:r>
              <a:rPr lang="en" sz="1600"/>
              <a:t> attendees.</a:t>
            </a:r>
            <a:br>
              <a:rPr lang="en" sz="1600"/>
            </a:br>
            <a:r>
              <a:rPr lang="en" sz="1600"/>
              <a:t/>
            </a:r>
            <a:br>
              <a:rPr lang="en" sz="1600"/>
            </a:br>
            <a:r>
              <a:rPr lang="en" sz="1600" b="1"/>
              <a:t>Duration:</a:t>
            </a:r>
            <a:r>
              <a:rPr lang="en" sz="1600"/>
              <a:t>  </a:t>
            </a:r>
            <a:r>
              <a:rPr lang="en" sz="1600" b="1"/>
              <a:t>26 Dec 2017 - 28 Feb 2018</a:t>
            </a:r>
            <a:r>
              <a:rPr lang="en" sz="1600"/>
              <a:t>, in conjunction with </a:t>
            </a:r>
            <a:r>
              <a:rPr lang="en" sz="1600" b="1"/>
              <a:t>Safer Internet Day </a:t>
            </a:r>
            <a:br>
              <a:rPr lang="en" sz="1600" b="1"/>
            </a:br>
            <a:r>
              <a:rPr lang="en" sz="1600"/>
              <a:t>(7 Feb 2017).</a:t>
            </a:r>
            <a:br>
              <a:rPr lang="en" sz="1600"/>
            </a:br>
            <a:r>
              <a:rPr lang="en" sz="1600"/>
              <a:t/>
            </a:r>
            <a:br>
              <a:rPr lang="en" sz="1600"/>
            </a:br>
            <a:r>
              <a:rPr lang="en" sz="1600" b="1"/>
              <a:t>Budget:</a:t>
            </a:r>
            <a:r>
              <a:rPr lang="en" sz="1600"/>
              <a:t> </a:t>
            </a:r>
            <a:r>
              <a:rPr lang="en" sz="1600" b="1"/>
              <a:t>USD 30,000 (SGD 42,585)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81150" y="1074400"/>
            <a:ext cx="6653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/>
              <a:t>We want to engage our target audience with the statement: </a:t>
            </a:r>
            <a:r>
              <a:rPr lang="en" sz="1600" b="1"/>
              <a:t>“Find That X”.</a:t>
            </a:r>
            <a:r>
              <a:rPr lang="en" sz="1600"/>
              <a:t/>
            </a:r>
            <a:br>
              <a:rPr lang="en" sz="1600"/>
            </a:br>
            <a:r>
              <a:rPr lang="en" sz="1600"/>
              <a:t/>
            </a:r>
            <a:br>
              <a:rPr lang="en" sz="1600"/>
            </a:br>
            <a:r>
              <a:rPr lang="en" sz="1600"/>
              <a:t>“X” refers to the red button at the top right corner of any window. </a:t>
            </a:r>
            <a:r>
              <a:rPr lang="en" sz="1600">
                <a:solidFill>
                  <a:schemeClr val="dk2"/>
                </a:solidFill>
              </a:rPr>
              <a:t>By finding it, we want to educate them to </a:t>
            </a:r>
            <a:r>
              <a:rPr lang="en" sz="1600">
                <a:solidFill>
                  <a:srgbClr val="FF5722"/>
                </a:solidFill>
              </a:rPr>
              <a:t>press the “X” button</a:t>
            </a:r>
            <a:r>
              <a:rPr lang="en" sz="1600">
                <a:solidFill>
                  <a:schemeClr val="dk2"/>
                </a:solidFill>
              </a:rPr>
              <a:t>, learn </a:t>
            </a:r>
            <a:r>
              <a:rPr lang="en" sz="1600">
                <a:solidFill>
                  <a:srgbClr val="FF5722"/>
                </a:solidFill>
              </a:rPr>
              <a:t>how to say no</a:t>
            </a:r>
            <a:r>
              <a:rPr lang="en" sz="1600">
                <a:solidFill>
                  <a:schemeClr val="dk2"/>
                </a:solidFill>
              </a:rPr>
              <a:t> and </a:t>
            </a:r>
            <a:r>
              <a:rPr lang="en" sz="1600">
                <a:solidFill>
                  <a:srgbClr val="FF5722"/>
                </a:solidFill>
              </a:rPr>
              <a:t>how to stay safe on the internet</a:t>
            </a:r>
            <a:r>
              <a:rPr lang="en" sz="1600">
                <a:solidFill>
                  <a:schemeClr val="dk2"/>
                </a:solidFill>
              </a:rPr>
              <a:t>.</a:t>
            </a:r>
            <a:r>
              <a:rPr lang="en" sz="1600"/>
              <a:t/>
            </a:r>
            <a:br>
              <a:rPr lang="en" sz="1600"/>
            </a:br>
            <a:r>
              <a:rPr lang="en" sz="1600"/>
              <a:t/>
            </a:r>
            <a:br>
              <a:rPr lang="en" sz="1600"/>
            </a:br>
            <a:r>
              <a:rPr lang="en" sz="1600" b="1"/>
              <a:t>Target audience:</a:t>
            </a:r>
            <a:r>
              <a:rPr lang="en" sz="1600"/>
              <a:t> tech-savvy, short attention span &amp; high consumption of the Internet and social media, so they will be </a:t>
            </a:r>
            <a:r>
              <a:rPr lang="en" sz="1600">
                <a:solidFill>
                  <a:srgbClr val="FF5722"/>
                </a:solidFill>
              </a:rPr>
              <a:t>familiar with the icon when identified.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endParaRPr sz="160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/>
              <a:t>Collaborators:</a:t>
            </a:r>
            <a:r>
              <a:rPr lang="en" sz="1600"/>
              <a:t> Ministry of Education, Infocomm and Media Development Authority (IMDA), Media Literacy Council &amp; Kidzania.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r="2515"/>
          <a:stretch/>
        </p:blipFill>
        <p:spPr>
          <a:xfrm>
            <a:off x="2698950" y="690575"/>
            <a:ext cx="586800" cy="2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5722"/>
                </a:solidFill>
              </a:rPr>
              <a:t>#FINDTHATX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52550" y="480400"/>
            <a:ext cx="7561800" cy="187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 sz="1400" b="1"/>
              <a:t>Ministry of Education</a:t>
            </a:r>
          </a:p>
          <a:p>
            <a:pPr marL="914400" lvl="1" indent="-317500" rtl="0">
              <a:spcBef>
                <a:spcPts val="600"/>
              </a:spcBef>
              <a:buSzPct val="100000"/>
            </a:pPr>
            <a:r>
              <a:rPr lang="en" sz="1400">
                <a:solidFill>
                  <a:schemeClr val="dk2"/>
                </a:solidFill>
              </a:rPr>
              <a:t>Our Internet safety campaign falls under the </a:t>
            </a:r>
            <a:r>
              <a:rPr lang="en" sz="1400" b="1">
                <a:solidFill>
                  <a:schemeClr val="dk2"/>
                </a:solidFill>
              </a:rPr>
              <a:t>“Social</a:t>
            </a:r>
            <a:br>
              <a:rPr lang="en" sz="1400" b="1">
                <a:solidFill>
                  <a:schemeClr val="dk2"/>
                </a:solidFill>
              </a:rPr>
            </a:br>
            <a:r>
              <a:rPr lang="en" sz="1400" b="1">
                <a:solidFill>
                  <a:schemeClr val="dk2"/>
                </a:solidFill>
              </a:rPr>
              <a:t>and Emotional Learning</a:t>
            </a:r>
            <a:r>
              <a:rPr lang="en" sz="1400">
                <a:solidFill>
                  <a:schemeClr val="dk2"/>
                </a:solidFill>
              </a:rPr>
              <a:t>” as part of school programmes.</a:t>
            </a:r>
          </a:p>
          <a:p>
            <a:pPr marL="914400" lvl="1" indent="-3175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Focuses on:</a:t>
            </a:r>
          </a:p>
          <a:p>
            <a:pPr marL="1371600" lvl="2" indent="-3175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Skills to manage self, relate to others positively </a:t>
            </a:r>
            <a:br>
              <a:rPr lang="en" sz="1400">
                <a:solidFill>
                  <a:schemeClr val="dk2"/>
                </a:solidFill>
              </a:rPr>
            </a:br>
            <a:r>
              <a:rPr lang="en" sz="1400">
                <a:solidFill>
                  <a:schemeClr val="dk2"/>
                </a:solidFill>
              </a:rPr>
              <a:t>and make responsible decisions.</a:t>
            </a:r>
          </a:p>
          <a:p>
            <a:pPr marL="1371600" lvl="2" indent="-3175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Maintain a positive presence in cyberspace</a:t>
            </a:r>
          </a:p>
          <a:p>
            <a:pPr marL="1371600" lvl="2" indent="-317500" rtl="0">
              <a:spcBef>
                <a:spcPts val="600"/>
              </a:spcBef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Be a safe and responsible user of ICT.</a:t>
            </a:r>
          </a:p>
          <a:p>
            <a:pPr marL="914400" lvl="0" indent="0" rtl="0">
              <a:spcBef>
                <a:spcPts val="600"/>
              </a:spcBef>
              <a:buNone/>
            </a:pPr>
            <a:endParaRPr sz="1400">
              <a:solidFill>
                <a:schemeClr val="dk2"/>
              </a:solidFill>
            </a:endParaRPr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 sz="1400" b="1"/>
              <a:t>Infocomm and Media Development Authority (IMDA): </a:t>
            </a:r>
            <a:r>
              <a:rPr lang="en" sz="1400"/>
              <a:t>A statutory board in Singapore that regulates data protection in Singapore - partner to ensure safe content.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 sz="1400" b="1"/>
              <a:t>Media Literacy Council:</a:t>
            </a:r>
            <a:r>
              <a:rPr lang="en" sz="1400"/>
              <a:t> Developing public awareness and education programmes relating to media literacy and cyber wellness.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marL="457200" lvl="0" indent="-317500" rtl="0">
              <a:spcBef>
                <a:spcPts val="0"/>
              </a:spcBef>
              <a:buSzPct val="100000"/>
              <a:buAutoNum type="arabicPeriod"/>
            </a:pPr>
            <a:r>
              <a:rPr lang="en" sz="1400" b="1"/>
              <a:t>KidZania Singapore</a:t>
            </a:r>
            <a:r>
              <a:rPr lang="en" sz="1400"/>
              <a:t>: venue location (for alternative plan): apply what they have learnt so that they know how to react in real life situation,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52550" y="1315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44336"/>
                </a:solidFill>
              </a:rPr>
              <a:t>COLLABORATORS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175" y="556600"/>
            <a:ext cx="3341825" cy="1826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2087800" y="4826425"/>
            <a:ext cx="7056300" cy="3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800">
              <a:latin typeface="Karla"/>
              <a:ea typeface="Karla"/>
              <a:cs typeface="Karla"/>
              <a:sym typeface="Karla"/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en" sz="800">
                <a:latin typeface="Karla"/>
                <a:ea typeface="Karla"/>
                <a:cs typeface="Karla"/>
                <a:sym typeface="Karla"/>
              </a:rPr>
              <a:t>Cyber Wellness. (n.d.). Retrieved January 31, 2017, from https://www.moe.gov.sg/education/programmes/social-and-emotional-learning/cyber-wellness</a:t>
            </a:r>
            <a:br>
              <a:rPr lang="en" sz="800">
                <a:latin typeface="Karla"/>
                <a:ea typeface="Karla"/>
                <a:cs typeface="Karla"/>
                <a:sym typeface="Karla"/>
              </a:rPr>
            </a:br>
            <a:endParaRPr lang="en" sz="8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418350" y="722050"/>
            <a:ext cx="6272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INTEGRATED MARKETING COMMUNICATION STRATEGIES (</a:t>
            </a:r>
            <a:r>
              <a:rPr lang="en">
                <a:solidFill>
                  <a:srgbClr val="FF0066"/>
                </a:solidFill>
              </a:rPr>
              <a:t>IMC</a:t>
            </a:r>
            <a:r>
              <a:rPr lang="en"/>
              <a:t>)</a:t>
            </a:r>
          </a:p>
        </p:txBody>
      </p:sp>
      <p:cxnSp>
        <p:nvCxnSpPr>
          <p:cNvPr id="262" name="Shape 262"/>
          <p:cNvCxnSpPr>
            <a:stCxn id="261" idx="2"/>
            <a:endCxn id="263" idx="0"/>
          </p:cNvCxnSpPr>
          <p:nvPr/>
        </p:nvCxnSpPr>
        <p:spPr>
          <a:xfrm rot="-5400000" flipH="1">
            <a:off x="4644450" y="117700"/>
            <a:ext cx="543900" cy="2724000"/>
          </a:xfrm>
          <a:prstGeom prst="curvedConnector3">
            <a:avLst>
              <a:gd name="adj1" fmla="val 49993"/>
            </a:avLst>
          </a:prstGeom>
          <a:noFill/>
          <a:ln w="38100" cap="flat" cmpd="sng">
            <a:solidFill>
              <a:srgbClr val="673AB7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4" name="Shape 264"/>
          <p:cNvCxnSpPr>
            <a:stCxn id="261" idx="2"/>
            <a:endCxn id="265" idx="0"/>
          </p:cNvCxnSpPr>
          <p:nvPr/>
        </p:nvCxnSpPr>
        <p:spPr>
          <a:xfrm rot="5400000">
            <a:off x="1957200" y="154450"/>
            <a:ext cx="543900" cy="2650500"/>
          </a:xfrm>
          <a:prstGeom prst="curvedConnector3">
            <a:avLst>
              <a:gd name="adj1" fmla="val 49993"/>
            </a:avLst>
          </a:prstGeom>
          <a:noFill/>
          <a:ln w="38100" cap="flat" cmpd="sng">
            <a:solidFill>
              <a:srgbClr val="4CAF5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6" name="Shape 266"/>
          <p:cNvCxnSpPr>
            <a:stCxn id="261" idx="2"/>
            <a:endCxn id="267" idx="0"/>
          </p:cNvCxnSpPr>
          <p:nvPr/>
        </p:nvCxnSpPr>
        <p:spPr>
          <a:xfrm rot="5400000">
            <a:off x="2893050" y="1090300"/>
            <a:ext cx="543900" cy="778800"/>
          </a:xfrm>
          <a:prstGeom prst="curvedConnector3">
            <a:avLst>
              <a:gd name="adj1" fmla="val 49993"/>
            </a:avLst>
          </a:prstGeom>
          <a:noFill/>
          <a:ln w="38100" cap="flat" cmpd="sng">
            <a:solidFill>
              <a:srgbClr val="FF98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68" name="Shape 268"/>
          <p:cNvCxnSpPr>
            <a:stCxn id="261" idx="2"/>
            <a:endCxn id="269" idx="0"/>
          </p:cNvCxnSpPr>
          <p:nvPr/>
        </p:nvCxnSpPr>
        <p:spPr>
          <a:xfrm rot="-5400000" flipH="1">
            <a:off x="3796500" y="965650"/>
            <a:ext cx="543900" cy="1028100"/>
          </a:xfrm>
          <a:prstGeom prst="curvedConnector3">
            <a:avLst>
              <a:gd name="adj1" fmla="val 49993"/>
            </a:avLst>
          </a:prstGeom>
          <a:noFill/>
          <a:ln w="38100" cap="flat" cmpd="sng">
            <a:solidFill>
              <a:srgbClr val="33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76200" y="1751575"/>
            <a:ext cx="1655400" cy="3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Karla"/>
                <a:ea typeface="Karla"/>
                <a:cs typeface="Karla"/>
                <a:sym typeface="Karla"/>
              </a:rPr>
              <a:t>Public Relations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978150" y="2149050"/>
            <a:ext cx="1714500" cy="140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Karla"/>
              <a:buAutoNum type="arabicPeriod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Facebook</a:t>
            </a:r>
          </a:p>
          <a:p>
            <a:pPr marL="457200" lvl="0" indent="-228600" rtl="0">
              <a:spcBef>
                <a:spcPts val="0"/>
              </a:spcBef>
              <a:buFont typeface="Karla"/>
              <a:buAutoNum type="arabicPeriod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YouTube</a:t>
            </a:r>
          </a:p>
          <a:p>
            <a:pPr marL="457200" lvl="0" indent="-228600" rtl="0">
              <a:spcBef>
                <a:spcPts val="0"/>
              </a:spcBef>
              <a:buFont typeface="Karla"/>
              <a:buAutoNum type="arabicPeriod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Instagram</a:t>
            </a:r>
          </a:p>
          <a:p>
            <a:pPr marL="457200" lvl="0" indent="-228600" rtl="0">
              <a:spcBef>
                <a:spcPts val="0"/>
              </a:spcBef>
              <a:buFont typeface="Karla"/>
              <a:buAutoNum type="arabicPeriod"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Twitter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3817675" y="2149050"/>
            <a:ext cx="1655400" cy="13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For Outreach - </a:t>
            </a:r>
            <a:r>
              <a:rPr lang="en" b="1"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>
                <a:latin typeface="Karla"/>
                <a:ea typeface="Karla"/>
                <a:cs typeface="Karla"/>
                <a:sym typeface="Karla"/>
              </a:rPr>
              <a:t>Roadshows and assembly talks in Primary &amp; Secondary schools.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750500" y="2149050"/>
            <a:ext cx="1800900" cy="15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Interactive role-play event at Google campus.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Alternative plan: KidZania.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t="12762" b="15778"/>
          <a:stretch/>
        </p:blipFill>
        <p:spPr>
          <a:xfrm>
            <a:off x="165050" y="3714637"/>
            <a:ext cx="1566549" cy="83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t="14276" b="14269"/>
          <a:stretch/>
        </p:blipFill>
        <p:spPr>
          <a:xfrm>
            <a:off x="3862099" y="3741925"/>
            <a:ext cx="1566550" cy="8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3574" y="3741925"/>
            <a:ext cx="1566551" cy="61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5524" y="3743387"/>
            <a:ext cx="1180500" cy="83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1837525" y="1751575"/>
            <a:ext cx="1876200" cy="3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Karla"/>
                <a:ea typeface="Karla"/>
                <a:cs typeface="Karla"/>
                <a:sym typeface="Karla"/>
              </a:rPr>
              <a:t>Interactive Media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3644250" y="1751575"/>
            <a:ext cx="1876200" cy="3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Karla"/>
                <a:ea typeface="Karla"/>
                <a:cs typeface="Karla"/>
                <a:sym typeface="Karla"/>
              </a:rPr>
              <a:t>Personal Selling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688000" y="1751575"/>
            <a:ext cx="1180500" cy="3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latin typeface="Karla"/>
                <a:ea typeface="Karla"/>
                <a:cs typeface="Karla"/>
                <a:sym typeface="Karla"/>
              </a:rPr>
              <a:t>Main event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4294967295"/>
          </p:nvPr>
        </p:nvSpPr>
        <p:spPr>
          <a:xfrm>
            <a:off x="145200" y="2149050"/>
            <a:ext cx="1800900" cy="154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Local influencer: TheSmartLocal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400">
                <a:solidFill>
                  <a:schemeClr val="dk1"/>
                </a:solidFill>
              </a:rPr>
              <a:t>No. 1 Lifestyle Portal in Singapore.</a:t>
            </a: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7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 idx="4294967295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91E63"/>
                </a:solidFill>
              </a:rPr>
              <a:t>IMC </a:t>
            </a:r>
            <a:r>
              <a:rPr lang="en">
                <a:solidFill>
                  <a:srgbClr val="9E9E9E"/>
                </a:solidFill>
              </a:rPr>
              <a:t>STRATEGIES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4294967295"/>
          </p:nvPr>
        </p:nvSpPr>
        <p:spPr>
          <a:xfrm>
            <a:off x="381150" y="1074400"/>
            <a:ext cx="66531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Public Relations: </a:t>
            </a:r>
            <a:r>
              <a:rPr lang="en" sz="1600">
                <a:solidFill>
                  <a:schemeClr val="dk1"/>
                </a:solidFill>
              </a:rPr>
              <a:t>Get local influencers to promote #FindThatX on their video content and invite them over for our events.</a:t>
            </a: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endParaRPr sz="1600" b="1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Interactive Media: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600">
                <a:solidFill>
                  <a:schemeClr val="dk1"/>
                </a:solidFill>
              </a:rPr>
              <a:t>Primary audience: Instagram, YouTube and Twitter.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600">
                <a:solidFill>
                  <a:schemeClr val="dk1"/>
                </a:solidFill>
              </a:rPr>
              <a:t>Secondary audience: Facebook, YouTube and Instagram.</a:t>
            </a:r>
            <a:br>
              <a:rPr lang="en" sz="1600">
                <a:solidFill>
                  <a:schemeClr val="dk1"/>
                </a:solidFill>
              </a:rPr>
            </a:br>
            <a:endParaRPr lang="en" sz="160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Video: eXit promotional video</a:t>
            </a: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endParaRPr sz="1600" b="1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</a:rPr>
              <a:t>Personal Selling: </a:t>
            </a:r>
            <a:r>
              <a:rPr lang="en" sz="1600">
                <a:solidFill>
                  <a:schemeClr val="dk1"/>
                </a:solidFill>
              </a:rPr>
              <a:t>Roadshows and Assembly talks in school.</a:t>
            </a: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endParaRPr sz="1600" b="1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lang="en" sz="1600" b="1">
                <a:solidFill>
                  <a:schemeClr val="dk1"/>
                </a:solidFill>
              </a:rPr>
              <a:t>Main Event</a:t>
            </a:r>
            <a:r>
              <a:rPr lang="en" sz="1600" b="1">
                <a:solidFill>
                  <a:srgbClr val="000000"/>
                </a:solidFill>
              </a:rPr>
              <a:t>: </a:t>
            </a:r>
            <a:r>
              <a:rPr lang="en" sz="1600">
                <a:solidFill>
                  <a:schemeClr val="dk1"/>
                </a:solidFill>
              </a:rPr>
              <a:t>Interactive role-play event at Google campus.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600">
                <a:solidFill>
                  <a:schemeClr val="dk1"/>
                </a:solidFill>
              </a:rPr>
              <a:t>Back up plan: Liaising with KidZania for our interactive event.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endParaRPr sz="1600"/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381150" y="588700"/>
            <a:ext cx="5324100" cy="4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9C27B0"/>
                </a:solidFill>
              </a:rPr>
              <a:t>PUBLIC </a:t>
            </a:r>
            <a:r>
              <a:rPr lang="en"/>
              <a:t>RELATIONS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81150" y="1074400"/>
            <a:ext cx="6776400" cy="22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Collaborate with </a:t>
            </a:r>
            <a:r>
              <a:rPr lang="en" sz="1400">
                <a:solidFill>
                  <a:srgbClr val="9C27B0"/>
                </a:solidFill>
              </a:rPr>
              <a:t>TheSmartLocal </a:t>
            </a:r>
            <a:r>
              <a:rPr lang="en" sz="1400"/>
              <a:t>to incorporate the idea of #FindThatX in their video content (sponsored).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>
                <a:solidFill>
                  <a:schemeClr val="dk2"/>
                </a:solidFill>
              </a:rPr>
              <a:t>29th most subscribed YouTuber in Singapore.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1400">
                <a:solidFill>
                  <a:schemeClr val="dk2"/>
                </a:solidFill>
              </a:rPr>
              <a:t>Previously worked with Google.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1.1M unique website visitors.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Facebook: 242,000+, YouTube: 116,349, Instagram: 49,000+.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>
                <a:solidFill>
                  <a:schemeClr val="dk2"/>
                </a:solidFill>
              </a:rPr>
              <a:t>Target audience:</a:t>
            </a:r>
            <a:r>
              <a:rPr lang="en" sz="1400">
                <a:solidFill>
                  <a:schemeClr val="dk2"/>
                </a:solidFill>
              </a:rPr>
              <a:t> Singaporean youths and parents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 b="1"/>
              <a:t>Video content: </a:t>
            </a:r>
            <a:r>
              <a:rPr lang="en" sz="1400"/>
              <a:t>Lifestyle and travel content for Singaporeans.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Specialises in: </a:t>
            </a:r>
          </a:p>
          <a:p>
            <a:pPr marL="914400" lvl="1" indent="-317500" rtl="0">
              <a:spcBef>
                <a:spcPts val="0"/>
              </a:spcBef>
              <a:buSzPct val="100000"/>
            </a:pPr>
            <a:r>
              <a:rPr lang="en" sz="1400"/>
              <a:t>Campaign conceptualisation, Editorial Coverage, Video production &amp; promotion (YouTube, Facebook), Influencer marketing.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400"/>
              <a:t>Video examples: word on the street, vlogs etc.</a:t>
            </a:r>
          </a:p>
        </p:txBody>
      </p:sp>
      <p:pic>
        <p:nvPicPr>
          <p:cNvPr id="292" name="Shape 292" descr="Image result for thesmartloc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449" y="1632650"/>
            <a:ext cx="1051424" cy="10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 l="22150" t="20679" r="16776" b="19828"/>
          <a:stretch/>
        </p:blipFill>
        <p:spPr>
          <a:xfrm>
            <a:off x="8554824" y="86524"/>
            <a:ext cx="502623" cy="36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2151</Words>
  <Application>Microsoft Office PowerPoint</Application>
  <PresentationFormat>On-screen Show (16:9)</PresentationFormat>
  <Paragraphs>376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Montserrat</vt:lpstr>
      <vt:lpstr>Hind</vt:lpstr>
      <vt:lpstr>Arial</vt:lpstr>
      <vt:lpstr>Poiret One</vt:lpstr>
      <vt:lpstr>Karla</vt:lpstr>
      <vt:lpstr>Calibri</vt:lpstr>
      <vt:lpstr>Dumaine</vt:lpstr>
      <vt:lpstr>Arvirargus template</vt:lpstr>
      <vt:lpstr>#FINDTHATX </vt:lpstr>
      <vt:lpstr>OUR AGENDA</vt:lpstr>
      <vt:lpstr>CAMPAIGN OBJECTIVE</vt:lpstr>
      <vt:lpstr>CAMPAIGN BACKGROUND</vt:lpstr>
      <vt:lpstr>#FINDTHATX</vt:lpstr>
      <vt:lpstr>COLLABORATORS</vt:lpstr>
      <vt:lpstr>INTEGRATED MARKETING COMMUNICATION STRATEGIES (IMC)</vt:lpstr>
      <vt:lpstr>IMC STRATEGIES</vt:lpstr>
      <vt:lpstr>PUBLIC RELATIONS</vt:lpstr>
      <vt:lpstr>INTERACTIVE MEDIA</vt:lpstr>
      <vt:lpstr>VIDEO:  eXit</vt:lpstr>
      <vt:lpstr>PERSONAL SELLING</vt:lpstr>
      <vt:lpstr>PERSONAL SELLING Goodie bag</vt:lpstr>
      <vt:lpstr>#XPLOREGOOGLE MAIN EVENT</vt:lpstr>
      <vt:lpstr>#XPLOREKIDZANIA ALTERNATIVE PLAN</vt:lpstr>
      <vt:lpstr>WHAT’S IN IT FOR KIDZANIA?</vt:lpstr>
      <vt:lpstr>BUDGET FOR KIDZANIA:  ADMISSION FEES</vt:lpstr>
      <vt:lpstr>EVENT TIMELINE</vt:lpstr>
      <vt:lpstr>EVENT TIMELINE</vt:lpstr>
      <vt:lpstr>BUDGET</vt:lpstr>
      <vt:lpstr>CAMPAIGN EVALUATION</vt:lpstr>
      <vt:lpstr>APPENDICES</vt:lpstr>
      <vt:lpstr>TARGET AUDIENCE ANALYSIS: Audience Demographics</vt:lpstr>
      <vt:lpstr>TARGET AUDIENCE ANALYSIS: Audience Psychographics</vt:lpstr>
      <vt:lpstr>SITUATIONAL ANALYSIS</vt:lpstr>
      <vt:lpstr>5Cs</vt:lpstr>
      <vt:lpstr>APPENDICES: EXTENSIVE RESEARCH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#FINDTHATX </dc:title>
  <dc:creator>SHARON D/O ELANGO</dc:creator>
  <cp:lastModifiedBy>SHARON D/O ELANGO</cp:lastModifiedBy>
  <cp:revision>3</cp:revision>
  <dcterms:modified xsi:type="dcterms:W3CDTF">2018-01-04T14:58:52Z</dcterms:modified>
</cp:coreProperties>
</file>